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notesSlides/notesSlide2.xml" ContentType="application/vnd.openxmlformats-officedocument.presentationml.notesSlide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2" r:id="rId1"/>
  </p:sldMasterIdLst>
  <p:notesMasterIdLst>
    <p:notesMasterId r:id="rId83"/>
  </p:notesMasterIdLst>
  <p:sldIdLst>
    <p:sldId id="666" r:id="rId2"/>
    <p:sldId id="356" r:id="rId3"/>
    <p:sldId id="266" r:id="rId4"/>
    <p:sldId id="668" r:id="rId5"/>
    <p:sldId id="544" r:id="rId6"/>
    <p:sldId id="675" r:id="rId7"/>
    <p:sldId id="669" r:id="rId8"/>
    <p:sldId id="671" r:id="rId9"/>
    <p:sldId id="672" r:id="rId10"/>
    <p:sldId id="545" r:id="rId11"/>
    <p:sldId id="547" r:id="rId12"/>
    <p:sldId id="548" r:id="rId13"/>
    <p:sldId id="549" r:id="rId14"/>
    <p:sldId id="603" r:id="rId15"/>
    <p:sldId id="676" r:id="rId16"/>
    <p:sldId id="677" r:id="rId17"/>
    <p:sldId id="543" r:id="rId18"/>
    <p:sldId id="550" r:id="rId19"/>
    <p:sldId id="551" r:id="rId20"/>
    <p:sldId id="552" r:id="rId21"/>
    <p:sldId id="553" r:id="rId22"/>
    <p:sldId id="558" r:id="rId23"/>
    <p:sldId id="565" r:id="rId24"/>
    <p:sldId id="673" r:id="rId25"/>
    <p:sldId id="556" r:id="rId26"/>
    <p:sldId id="554" r:id="rId27"/>
    <p:sldId id="555" r:id="rId28"/>
    <p:sldId id="557" r:id="rId29"/>
    <p:sldId id="559" r:id="rId30"/>
    <p:sldId id="560" r:id="rId31"/>
    <p:sldId id="561" r:id="rId32"/>
    <p:sldId id="562" r:id="rId33"/>
    <p:sldId id="563" r:id="rId34"/>
    <p:sldId id="683" r:id="rId35"/>
    <p:sldId id="564" r:id="rId36"/>
    <p:sldId id="678" r:id="rId37"/>
    <p:sldId id="679" r:id="rId38"/>
    <p:sldId id="684" r:id="rId39"/>
    <p:sldId id="613" r:id="rId40"/>
    <p:sldId id="566" r:id="rId41"/>
    <p:sldId id="674" r:id="rId42"/>
    <p:sldId id="567" r:id="rId43"/>
    <p:sldId id="568" r:id="rId44"/>
    <p:sldId id="569" r:id="rId45"/>
    <p:sldId id="681" r:id="rId46"/>
    <p:sldId id="680" r:id="rId47"/>
    <p:sldId id="682" r:id="rId48"/>
    <p:sldId id="570" r:id="rId49"/>
    <p:sldId id="571" r:id="rId50"/>
    <p:sldId id="572" r:id="rId51"/>
    <p:sldId id="574" r:id="rId52"/>
    <p:sldId id="575" r:id="rId53"/>
    <p:sldId id="576" r:id="rId54"/>
    <p:sldId id="577" r:id="rId55"/>
    <p:sldId id="578" r:id="rId56"/>
    <p:sldId id="579" r:id="rId57"/>
    <p:sldId id="580" r:id="rId58"/>
    <p:sldId id="581" r:id="rId59"/>
    <p:sldId id="614" r:id="rId60"/>
    <p:sldId id="582" r:id="rId61"/>
    <p:sldId id="584" r:id="rId62"/>
    <p:sldId id="585" r:id="rId63"/>
    <p:sldId id="586" r:id="rId64"/>
    <p:sldId id="587" r:id="rId65"/>
    <p:sldId id="588" r:id="rId66"/>
    <p:sldId id="589" r:id="rId67"/>
    <p:sldId id="590" r:id="rId68"/>
    <p:sldId id="685" r:id="rId69"/>
    <p:sldId id="591" r:id="rId70"/>
    <p:sldId id="592" r:id="rId71"/>
    <p:sldId id="593" r:id="rId72"/>
    <p:sldId id="594" r:id="rId73"/>
    <p:sldId id="595" r:id="rId74"/>
    <p:sldId id="596" r:id="rId75"/>
    <p:sldId id="686" r:id="rId76"/>
    <p:sldId id="597" r:id="rId77"/>
    <p:sldId id="598" r:id="rId78"/>
    <p:sldId id="601" r:id="rId79"/>
    <p:sldId id="602" r:id="rId80"/>
    <p:sldId id="600" r:id="rId81"/>
    <p:sldId id="599" r:id="rId8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5486" autoAdjust="0"/>
  </p:normalViewPr>
  <p:slideViewPr>
    <p:cSldViewPr snapToGrid="0" snapToObjects="1">
      <p:cViewPr varScale="1">
        <p:scale>
          <a:sx n="89" d="100"/>
          <a:sy n="89" d="100"/>
        </p:scale>
        <p:origin x="264" y="4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2129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napToObjects="1">
      <p:cViewPr varScale="1">
        <p:scale>
          <a:sx n="48" d="100"/>
          <a:sy n="48" d="100"/>
        </p:scale>
        <p:origin x="2184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0B8E9B-9938-FE4B-AE28-1C6AC5DA2731}" type="datetimeFigureOut">
              <a:rPr kumimoji="1" lang="zh-CN" altLang="en-US" smtClean="0"/>
              <a:t>2023/11/16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B215D2-4FF9-AF41-91A8-41FD4B9A927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417714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B215D2-4FF9-AF41-91A8-41FD4B9A9275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095506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mtClean="0"/>
              <a:t>虚拟地址是一个进程在</a:t>
            </a:r>
            <a:r>
              <a:rPr lang="en-US" altLang="zh-CN" smtClean="0"/>
              <a:t>4GB</a:t>
            </a:r>
            <a:r>
              <a:rPr lang="zh-CN" altLang="en-US" smtClean="0"/>
              <a:t>范围中的地址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B215D2-4FF9-AF41-91A8-41FD4B9A9275}" type="slidenum">
              <a:rPr kumimoji="1" lang="zh-CN" altLang="en-US" smtClean="0"/>
              <a:t>32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561795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05525" y="1122363"/>
            <a:ext cx="10180949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11/16/2023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25604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11/16/2023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18144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11/16/2023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82961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11/16/2023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52735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userDrawn="1">
  <p:cSld name="1_标题幻灯片">
    <p:bg>
      <p:bgPr>
        <a:gradFill rotWithShape="0">
          <a:gsLst>
            <a:gs pos="0">
              <a:schemeClr val="bg1"/>
            </a:gs>
            <a:gs pos="100000">
              <a:srgbClr val="3366FF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1" name="Picture 135" descr="3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68717" cy="163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23" name="Rectangle 127"/>
          <p:cNvSpPr>
            <a:spLocks noChangeArrowheads="1"/>
          </p:cNvSpPr>
          <p:nvPr userDrawn="1"/>
        </p:nvSpPr>
        <p:spPr bwMode="gray">
          <a:xfrm>
            <a:off x="0" y="1"/>
            <a:ext cx="12192000" cy="1628775"/>
          </a:xfrm>
          <a:prstGeom prst="rect">
            <a:avLst/>
          </a:prstGeom>
          <a:gradFill rotWithShape="1">
            <a:gsLst>
              <a:gs pos="0">
                <a:srgbClr val="3366FF">
                  <a:alpha val="30000"/>
                </a:srgbClr>
              </a:gs>
              <a:gs pos="100000">
                <a:schemeClr val="bg1">
                  <a:alpha val="78999"/>
                </a:scheme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1800"/>
          </a:p>
        </p:txBody>
      </p:sp>
      <p:grpSp>
        <p:nvGrpSpPr>
          <p:cNvPr id="4111" name="Group 15"/>
          <p:cNvGrpSpPr>
            <a:grpSpLocks/>
          </p:cNvGrpSpPr>
          <p:nvPr/>
        </p:nvGrpSpPr>
        <p:grpSpPr bwMode="auto">
          <a:xfrm>
            <a:off x="0" y="1773238"/>
            <a:ext cx="12192000" cy="4895850"/>
            <a:chOff x="664" y="1951"/>
            <a:chExt cx="4308" cy="2120"/>
          </a:xfrm>
        </p:grpSpPr>
        <p:sp>
          <p:nvSpPr>
            <p:cNvPr id="4112" name="Freeform 16"/>
            <p:cNvSpPr>
              <a:spLocks/>
            </p:cNvSpPr>
            <p:nvPr/>
          </p:nvSpPr>
          <p:spPr bwMode="invGray">
            <a:xfrm>
              <a:off x="743" y="2045"/>
              <a:ext cx="1267" cy="1938"/>
            </a:xfrm>
            <a:custGeom>
              <a:avLst/>
              <a:gdLst>
                <a:gd name="T0" fmla="*/ 116 w 1692"/>
                <a:gd name="T1" fmla="*/ 258 h 2586"/>
                <a:gd name="T2" fmla="*/ 320 w 1692"/>
                <a:gd name="T3" fmla="*/ 210 h 2586"/>
                <a:gd name="T4" fmla="*/ 434 w 1692"/>
                <a:gd name="T5" fmla="*/ 240 h 2586"/>
                <a:gd name="T6" fmla="*/ 416 w 1692"/>
                <a:gd name="T7" fmla="*/ 444 h 2586"/>
                <a:gd name="T8" fmla="*/ 272 w 1692"/>
                <a:gd name="T9" fmla="*/ 582 h 2586"/>
                <a:gd name="T10" fmla="*/ 218 w 1692"/>
                <a:gd name="T11" fmla="*/ 714 h 2586"/>
                <a:gd name="T12" fmla="*/ 284 w 1692"/>
                <a:gd name="T13" fmla="*/ 964 h 2586"/>
                <a:gd name="T14" fmla="*/ 316 w 1692"/>
                <a:gd name="T15" fmla="*/ 960 h 2586"/>
                <a:gd name="T16" fmla="*/ 328 w 1692"/>
                <a:gd name="T17" fmla="*/ 906 h 2586"/>
                <a:gd name="T18" fmla="*/ 478 w 1692"/>
                <a:gd name="T19" fmla="*/ 1154 h 2586"/>
                <a:gd name="T20" fmla="*/ 650 w 1692"/>
                <a:gd name="T21" fmla="*/ 1200 h 2586"/>
                <a:gd name="T22" fmla="*/ 794 w 1692"/>
                <a:gd name="T23" fmla="*/ 1350 h 2586"/>
                <a:gd name="T24" fmla="*/ 854 w 1692"/>
                <a:gd name="T25" fmla="*/ 1422 h 2586"/>
                <a:gd name="T26" fmla="*/ 770 w 1692"/>
                <a:gd name="T27" fmla="*/ 1608 h 2586"/>
                <a:gd name="T28" fmla="*/ 916 w 1692"/>
                <a:gd name="T29" fmla="*/ 1782 h 2586"/>
                <a:gd name="T30" fmla="*/ 1034 w 1692"/>
                <a:gd name="T31" fmla="*/ 2022 h 2586"/>
                <a:gd name="T32" fmla="*/ 1094 w 1692"/>
                <a:gd name="T33" fmla="*/ 2310 h 2586"/>
                <a:gd name="T34" fmla="*/ 1194 w 1692"/>
                <a:gd name="T35" fmla="*/ 2540 h 2586"/>
                <a:gd name="T36" fmla="*/ 1280 w 1692"/>
                <a:gd name="T37" fmla="*/ 2520 h 2586"/>
                <a:gd name="T38" fmla="*/ 1244 w 1692"/>
                <a:gd name="T39" fmla="*/ 2394 h 2586"/>
                <a:gd name="T40" fmla="*/ 1288 w 1692"/>
                <a:gd name="T41" fmla="*/ 2306 h 2586"/>
                <a:gd name="T42" fmla="*/ 1368 w 1692"/>
                <a:gd name="T43" fmla="*/ 2228 h 2586"/>
                <a:gd name="T44" fmla="*/ 1448 w 1692"/>
                <a:gd name="T45" fmla="*/ 2076 h 2586"/>
                <a:gd name="T46" fmla="*/ 1568 w 1692"/>
                <a:gd name="T47" fmla="*/ 1950 h 2586"/>
                <a:gd name="T48" fmla="*/ 1622 w 1692"/>
                <a:gd name="T49" fmla="*/ 1746 h 2586"/>
                <a:gd name="T50" fmla="*/ 1552 w 1692"/>
                <a:gd name="T51" fmla="*/ 1538 h 2586"/>
                <a:gd name="T52" fmla="*/ 1376 w 1692"/>
                <a:gd name="T53" fmla="*/ 1410 h 2586"/>
                <a:gd name="T54" fmla="*/ 1104 w 1692"/>
                <a:gd name="T55" fmla="*/ 1280 h 2586"/>
                <a:gd name="T56" fmla="*/ 974 w 1692"/>
                <a:gd name="T57" fmla="*/ 1260 h 2586"/>
                <a:gd name="T58" fmla="*/ 904 w 1692"/>
                <a:gd name="T59" fmla="*/ 1268 h 2586"/>
                <a:gd name="T60" fmla="*/ 794 w 1692"/>
                <a:gd name="T61" fmla="*/ 1308 h 2586"/>
                <a:gd name="T62" fmla="*/ 758 w 1692"/>
                <a:gd name="T63" fmla="*/ 1174 h 2586"/>
                <a:gd name="T64" fmla="*/ 736 w 1692"/>
                <a:gd name="T65" fmla="*/ 1062 h 2586"/>
                <a:gd name="T66" fmla="*/ 632 w 1692"/>
                <a:gd name="T67" fmla="*/ 1104 h 2586"/>
                <a:gd name="T68" fmla="*/ 568 w 1692"/>
                <a:gd name="T69" fmla="*/ 950 h 2586"/>
                <a:gd name="T70" fmla="*/ 740 w 1692"/>
                <a:gd name="T71" fmla="*/ 912 h 2586"/>
                <a:gd name="T72" fmla="*/ 842 w 1692"/>
                <a:gd name="T73" fmla="*/ 906 h 2586"/>
                <a:gd name="T74" fmla="*/ 896 w 1692"/>
                <a:gd name="T75" fmla="*/ 900 h 2586"/>
                <a:gd name="T76" fmla="*/ 1058 w 1692"/>
                <a:gd name="T77" fmla="*/ 750 h 2586"/>
                <a:gd name="T78" fmla="*/ 1184 w 1692"/>
                <a:gd name="T79" fmla="*/ 678 h 2586"/>
                <a:gd name="T80" fmla="*/ 1278 w 1692"/>
                <a:gd name="T81" fmla="*/ 636 h 2586"/>
                <a:gd name="T82" fmla="*/ 1340 w 1692"/>
                <a:gd name="T83" fmla="*/ 538 h 2586"/>
                <a:gd name="T84" fmla="*/ 1288 w 1692"/>
                <a:gd name="T85" fmla="*/ 512 h 2586"/>
                <a:gd name="T86" fmla="*/ 1526 w 1692"/>
                <a:gd name="T87" fmla="*/ 456 h 2586"/>
                <a:gd name="T88" fmla="*/ 1406 w 1692"/>
                <a:gd name="T89" fmla="*/ 342 h 2586"/>
                <a:gd name="T90" fmla="*/ 1328 w 1692"/>
                <a:gd name="T91" fmla="*/ 264 h 2586"/>
                <a:gd name="T92" fmla="*/ 1222 w 1692"/>
                <a:gd name="T93" fmla="*/ 364 h 2586"/>
                <a:gd name="T94" fmla="*/ 1110 w 1692"/>
                <a:gd name="T95" fmla="*/ 444 h 2586"/>
                <a:gd name="T96" fmla="*/ 1022 w 1692"/>
                <a:gd name="T97" fmla="*/ 304 h 2586"/>
                <a:gd name="T98" fmla="*/ 1212 w 1692"/>
                <a:gd name="T99" fmla="*/ 240 h 2586"/>
                <a:gd name="T100" fmla="*/ 1266 w 1692"/>
                <a:gd name="T101" fmla="*/ 198 h 2586"/>
                <a:gd name="T102" fmla="*/ 1328 w 1692"/>
                <a:gd name="T103" fmla="*/ 172 h 2586"/>
                <a:gd name="T104" fmla="*/ 1286 w 1692"/>
                <a:gd name="T105" fmla="*/ 144 h 2586"/>
                <a:gd name="T106" fmla="*/ 1262 w 1692"/>
                <a:gd name="T107" fmla="*/ 120 h 2586"/>
                <a:gd name="T108" fmla="*/ 1202 w 1692"/>
                <a:gd name="T109" fmla="*/ 102 h 2586"/>
                <a:gd name="T110" fmla="*/ 1106 w 1692"/>
                <a:gd name="T111" fmla="*/ 136 h 2586"/>
                <a:gd name="T112" fmla="*/ 950 w 1692"/>
                <a:gd name="T113" fmla="*/ 120 h 2586"/>
                <a:gd name="T114" fmla="*/ 550 w 1692"/>
                <a:gd name="T115" fmla="*/ 0 h 2586"/>
                <a:gd name="T116" fmla="*/ 344 w 1692"/>
                <a:gd name="T117" fmla="*/ 32 h 2586"/>
                <a:gd name="T118" fmla="*/ 290 w 1692"/>
                <a:gd name="T119" fmla="*/ 102 h 2586"/>
                <a:gd name="T120" fmla="*/ 128 w 1692"/>
                <a:gd name="T121" fmla="*/ 174 h 2586"/>
                <a:gd name="T122" fmla="*/ 128 w 1692"/>
                <a:gd name="T123" fmla="*/ 216 h 2586"/>
                <a:gd name="T124" fmla="*/ 2 w 1692"/>
                <a:gd name="T125" fmla="*/ 252 h 2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92" h="2586">
                  <a:moveTo>
                    <a:pt x="2" y="252"/>
                  </a:moveTo>
                  <a:lnTo>
                    <a:pt x="68" y="264"/>
                  </a:lnTo>
                  <a:lnTo>
                    <a:pt x="116" y="258"/>
                  </a:lnTo>
                  <a:lnTo>
                    <a:pt x="188" y="216"/>
                  </a:lnTo>
                  <a:lnTo>
                    <a:pt x="236" y="210"/>
                  </a:lnTo>
                  <a:lnTo>
                    <a:pt x="320" y="210"/>
                  </a:lnTo>
                  <a:lnTo>
                    <a:pt x="368" y="216"/>
                  </a:lnTo>
                  <a:lnTo>
                    <a:pt x="398" y="246"/>
                  </a:lnTo>
                  <a:lnTo>
                    <a:pt x="434" y="240"/>
                  </a:lnTo>
                  <a:lnTo>
                    <a:pt x="422" y="294"/>
                  </a:lnTo>
                  <a:lnTo>
                    <a:pt x="404" y="354"/>
                  </a:lnTo>
                  <a:lnTo>
                    <a:pt x="416" y="444"/>
                  </a:lnTo>
                  <a:lnTo>
                    <a:pt x="408" y="480"/>
                  </a:lnTo>
                  <a:lnTo>
                    <a:pt x="380" y="474"/>
                  </a:lnTo>
                  <a:lnTo>
                    <a:pt x="272" y="582"/>
                  </a:lnTo>
                  <a:lnTo>
                    <a:pt x="236" y="628"/>
                  </a:lnTo>
                  <a:lnTo>
                    <a:pt x="242" y="672"/>
                  </a:lnTo>
                  <a:lnTo>
                    <a:pt x="218" y="714"/>
                  </a:lnTo>
                  <a:lnTo>
                    <a:pt x="268" y="774"/>
                  </a:lnTo>
                  <a:lnTo>
                    <a:pt x="262" y="844"/>
                  </a:lnTo>
                  <a:lnTo>
                    <a:pt x="284" y="964"/>
                  </a:lnTo>
                  <a:lnTo>
                    <a:pt x="320" y="1010"/>
                  </a:lnTo>
                  <a:lnTo>
                    <a:pt x="324" y="970"/>
                  </a:lnTo>
                  <a:lnTo>
                    <a:pt x="316" y="960"/>
                  </a:lnTo>
                  <a:lnTo>
                    <a:pt x="302" y="834"/>
                  </a:lnTo>
                  <a:lnTo>
                    <a:pt x="326" y="830"/>
                  </a:lnTo>
                  <a:lnTo>
                    <a:pt x="328" y="906"/>
                  </a:lnTo>
                  <a:lnTo>
                    <a:pt x="380" y="996"/>
                  </a:lnTo>
                  <a:lnTo>
                    <a:pt x="368" y="1074"/>
                  </a:lnTo>
                  <a:lnTo>
                    <a:pt x="478" y="1154"/>
                  </a:lnTo>
                  <a:lnTo>
                    <a:pt x="564" y="1164"/>
                  </a:lnTo>
                  <a:lnTo>
                    <a:pt x="612" y="1208"/>
                  </a:lnTo>
                  <a:lnTo>
                    <a:pt x="650" y="1200"/>
                  </a:lnTo>
                  <a:lnTo>
                    <a:pt x="680" y="1224"/>
                  </a:lnTo>
                  <a:lnTo>
                    <a:pt x="698" y="1272"/>
                  </a:lnTo>
                  <a:lnTo>
                    <a:pt x="794" y="1350"/>
                  </a:lnTo>
                  <a:lnTo>
                    <a:pt x="842" y="1308"/>
                  </a:lnTo>
                  <a:lnTo>
                    <a:pt x="848" y="1350"/>
                  </a:lnTo>
                  <a:lnTo>
                    <a:pt x="854" y="1422"/>
                  </a:lnTo>
                  <a:lnTo>
                    <a:pt x="786" y="1490"/>
                  </a:lnTo>
                  <a:lnTo>
                    <a:pt x="788" y="1542"/>
                  </a:lnTo>
                  <a:lnTo>
                    <a:pt x="770" y="1608"/>
                  </a:lnTo>
                  <a:lnTo>
                    <a:pt x="802" y="1634"/>
                  </a:lnTo>
                  <a:lnTo>
                    <a:pt x="848" y="1668"/>
                  </a:lnTo>
                  <a:lnTo>
                    <a:pt x="916" y="1782"/>
                  </a:lnTo>
                  <a:lnTo>
                    <a:pt x="956" y="1800"/>
                  </a:lnTo>
                  <a:lnTo>
                    <a:pt x="1010" y="1848"/>
                  </a:lnTo>
                  <a:lnTo>
                    <a:pt x="1034" y="2022"/>
                  </a:lnTo>
                  <a:lnTo>
                    <a:pt x="1058" y="2178"/>
                  </a:lnTo>
                  <a:lnTo>
                    <a:pt x="1046" y="2244"/>
                  </a:lnTo>
                  <a:lnTo>
                    <a:pt x="1094" y="2310"/>
                  </a:lnTo>
                  <a:lnTo>
                    <a:pt x="1118" y="2364"/>
                  </a:lnTo>
                  <a:lnTo>
                    <a:pt x="1138" y="2458"/>
                  </a:lnTo>
                  <a:lnTo>
                    <a:pt x="1194" y="2540"/>
                  </a:lnTo>
                  <a:lnTo>
                    <a:pt x="1286" y="2586"/>
                  </a:lnTo>
                  <a:lnTo>
                    <a:pt x="1382" y="2574"/>
                  </a:lnTo>
                  <a:lnTo>
                    <a:pt x="1280" y="2520"/>
                  </a:lnTo>
                  <a:lnTo>
                    <a:pt x="1266" y="2472"/>
                  </a:lnTo>
                  <a:lnTo>
                    <a:pt x="1288" y="2428"/>
                  </a:lnTo>
                  <a:lnTo>
                    <a:pt x="1244" y="2394"/>
                  </a:lnTo>
                  <a:lnTo>
                    <a:pt x="1284" y="2334"/>
                  </a:lnTo>
                  <a:lnTo>
                    <a:pt x="1244" y="2300"/>
                  </a:lnTo>
                  <a:lnTo>
                    <a:pt x="1288" y="2306"/>
                  </a:lnTo>
                  <a:lnTo>
                    <a:pt x="1286" y="2244"/>
                  </a:lnTo>
                  <a:lnTo>
                    <a:pt x="1330" y="2268"/>
                  </a:lnTo>
                  <a:lnTo>
                    <a:pt x="1368" y="2228"/>
                  </a:lnTo>
                  <a:lnTo>
                    <a:pt x="1334" y="2160"/>
                  </a:lnTo>
                  <a:lnTo>
                    <a:pt x="1382" y="2184"/>
                  </a:lnTo>
                  <a:lnTo>
                    <a:pt x="1448" y="2076"/>
                  </a:lnTo>
                  <a:lnTo>
                    <a:pt x="1468" y="2052"/>
                  </a:lnTo>
                  <a:lnTo>
                    <a:pt x="1476" y="1982"/>
                  </a:lnTo>
                  <a:lnTo>
                    <a:pt x="1568" y="1950"/>
                  </a:lnTo>
                  <a:lnTo>
                    <a:pt x="1612" y="1880"/>
                  </a:lnTo>
                  <a:lnTo>
                    <a:pt x="1628" y="1830"/>
                  </a:lnTo>
                  <a:lnTo>
                    <a:pt x="1622" y="1746"/>
                  </a:lnTo>
                  <a:lnTo>
                    <a:pt x="1692" y="1644"/>
                  </a:lnTo>
                  <a:lnTo>
                    <a:pt x="1652" y="1578"/>
                  </a:lnTo>
                  <a:lnTo>
                    <a:pt x="1552" y="1538"/>
                  </a:lnTo>
                  <a:lnTo>
                    <a:pt x="1448" y="1500"/>
                  </a:lnTo>
                  <a:lnTo>
                    <a:pt x="1376" y="1494"/>
                  </a:lnTo>
                  <a:lnTo>
                    <a:pt x="1376" y="1410"/>
                  </a:lnTo>
                  <a:lnTo>
                    <a:pt x="1262" y="1356"/>
                  </a:lnTo>
                  <a:lnTo>
                    <a:pt x="1166" y="1272"/>
                  </a:lnTo>
                  <a:lnTo>
                    <a:pt x="1104" y="1280"/>
                  </a:lnTo>
                  <a:lnTo>
                    <a:pt x="1048" y="1276"/>
                  </a:lnTo>
                  <a:lnTo>
                    <a:pt x="1020" y="1244"/>
                  </a:lnTo>
                  <a:lnTo>
                    <a:pt x="974" y="1260"/>
                  </a:lnTo>
                  <a:lnTo>
                    <a:pt x="984" y="1238"/>
                  </a:lnTo>
                  <a:lnTo>
                    <a:pt x="934" y="1268"/>
                  </a:lnTo>
                  <a:lnTo>
                    <a:pt x="904" y="1268"/>
                  </a:lnTo>
                  <a:lnTo>
                    <a:pt x="872" y="1314"/>
                  </a:lnTo>
                  <a:lnTo>
                    <a:pt x="836" y="1272"/>
                  </a:lnTo>
                  <a:lnTo>
                    <a:pt x="794" y="1308"/>
                  </a:lnTo>
                  <a:lnTo>
                    <a:pt x="748" y="1278"/>
                  </a:lnTo>
                  <a:lnTo>
                    <a:pt x="758" y="1242"/>
                  </a:lnTo>
                  <a:lnTo>
                    <a:pt x="758" y="1174"/>
                  </a:lnTo>
                  <a:lnTo>
                    <a:pt x="698" y="1176"/>
                  </a:lnTo>
                  <a:lnTo>
                    <a:pt x="668" y="1140"/>
                  </a:lnTo>
                  <a:lnTo>
                    <a:pt x="736" y="1062"/>
                  </a:lnTo>
                  <a:lnTo>
                    <a:pt x="712" y="1050"/>
                  </a:lnTo>
                  <a:lnTo>
                    <a:pt x="658" y="1062"/>
                  </a:lnTo>
                  <a:lnTo>
                    <a:pt x="632" y="1104"/>
                  </a:lnTo>
                  <a:lnTo>
                    <a:pt x="596" y="1110"/>
                  </a:lnTo>
                  <a:lnTo>
                    <a:pt x="538" y="1066"/>
                  </a:lnTo>
                  <a:lnTo>
                    <a:pt x="568" y="950"/>
                  </a:lnTo>
                  <a:lnTo>
                    <a:pt x="632" y="894"/>
                  </a:lnTo>
                  <a:lnTo>
                    <a:pt x="686" y="894"/>
                  </a:lnTo>
                  <a:lnTo>
                    <a:pt x="740" y="912"/>
                  </a:lnTo>
                  <a:lnTo>
                    <a:pt x="736" y="900"/>
                  </a:lnTo>
                  <a:lnTo>
                    <a:pt x="766" y="868"/>
                  </a:lnTo>
                  <a:lnTo>
                    <a:pt x="842" y="906"/>
                  </a:lnTo>
                  <a:lnTo>
                    <a:pt x="848" y="966"/>
                  </a:lnTo>
                  <a:lnTo>
                    <a:pt x="884" y="984"/>
                  </a:lnTo>
                  <a:lnTo>
                    <a:pt x="896" y="900"/>
                  </a:lnTo>
                  <a:lnTo>
                    <a:pt x="878" y="858"/>
                  </a:lnTo>
                  <a:lnTo>
                    <a:pt x="998" y="806"/>
                  </a:lnTo>
                  <a:lnTo>
                    <a:pt x="1058" y="750"/>
                  </a:lnTo>
                  <a:lnTo>
                    <a:pt x="1100" y="696"/>
                  </a:lnTo>
                  <a:lnTo>
                    <a:pt x="1130" y="672"/>
                  </a:lnTo>
                  <a:lnTo>
                    <a:pt x="1184" y="678"/>
                  </a:lnTo>
                  <a:lnTo>
                    <a:pt x="1190" y="636"/>
                  </a:lnTo>
                  <a:lnTo>
                    <a:pt x="1280" y="588"/>
                  </a:lnTo>
                  <a:lnTo>
                    <a:pt x="1278" y="636"/>
                  </a:lnTo>
                  <a:lnTo>
                    <a:pt x="1360" y="602"/>
                  </a:lnTo>
                  <a:lnTo>
                    <a:pt x="1322" y="570"/>
                  </a:lnTo>
                  <a:lnTo>
                    <a:pt x="1340" y="538"/>
                  </a:lnTo>
                  <a:lnTo>
                    <a:pt x="1320" y="522"/>
                  </a:lnTo>
                  <a:lnTo>
                    <a:pt x="1286" y="546"/>
                  </a:lnTo>
                  <a:lnTo>
                    <a:pt x="1288" y="512"/>
                  </a:lnTo>
                  <a:lnTo>
                    <a:pt x="1400" y="504"/>
                  </a:lnTo>
                  <a:lnTo>
                    <a:pt x="1490" y="480"/>
                  </a:lnTo>
                  <a:lnTo>
                    <a:pt x="1526" y="456"/>
                  </a:lnTo>
                  <a:lnTo>
                    <a:pt x="1484" y="394"/>
                  </a:lnTo>
                  <a:cubicBezTo>
                    <a:pt x="1474" y="370"/>
                    <a:pt x="1479" y="319"/>
                    <a:pt x="1466" y="310"/>
                  </a:cubicBezTo>
                  <a:cubicBezTo>
                    <a:pt x="1456" y="300"/>
                    <a:pt x="1423" y="343"/>
                    <a:pt x="1406" y="342"/>
                  </a:cubicBezTo>
                  <a:lnTo>
                    <a:pt x="1376" y="312"/>
                  </a:lnTo>
                  <a:lnTo>
                    <a:pt x="1376" y="270"/>
                  </a:lnTo>
                  <a:lnTo>
                    <a:pt x="1328" y="264"/>
                  </a:lnTo>
                  <a:lnTo>
                    <a:pt x="1312" y="252"/>
                  </a:lnTo>
                  <a:lnTo>
                    <a:pt x="1256" y="314"/>
                  </a:lnTo>
                  <a:lnTo>
                    <a:pt x="1222" y="364"/>
                  </a:lnTo>
                  <a:lnTo>
                    <a:pt x="1172" y="402"/>
                  </a:lnTo>
                  <a:lnTo>
                    <a:pt x="1136" y="474"/>
                  </a:lnTo>
                  <a:lnTo>
                    <a:pt x="1110" y="444"/>
                  </a:lnTo>
                  <a:lnTo>
                    <a:pt x="1128" y="394"/>
                  </a:lnTo>
                  <a:lnTo>
                    <a:pt x="1038" y="334"/>
                  </a:lnTo>
                  <a:lnTo>
                    <a:pt x="1022" y="304"/>
                  </a:lnTo>
                  <a:lnTo>
                    <a:pt x="1122" y="226"/>
                  </a:lnTo>
                  <a:lnTo>
                    <a:pt x="1184" y="222"/>
                  </a:lnTo>
                  <a:lnTo>
                    <a:pt x="1212" y="240"/>
                  </a:lnTo>
                  <a:lnTo>
                    <a:pt x="1248" y="220"/>
                  </a:lnTo>
                  <a:lnTo>
                    <a:pt x="1300" y="220"/>
                  </a:lnTo>
                  <a:lnTo>
                    <a:pt x="1266" y="198"/>
                  </a:lnTo>
                  <a:lnTo>
                    <a:pt x="1208" y="196"/>
                  </a:lnTo>
                  <a:lnTo>
                    <a:pt x="1250" y="174"/>
                  </a:lnTo>
                  <a:lnTo>
                    <a:pt x="1328" y="172"/>
                  </a:lnTo>
                  <a:lnTo>
                    <a:pt x="1364" y="132"/>
                  </a:lnTo>
                  <a:cubicBezTo>
                    <a:pt x="1346" y="124"/>
                    <a:pt x="1343" y="119"/>
                    <a:pt x="1324" y="122"/>
                  </a:cubicBezTo>
                  <a:cubicBezTo>
                    <a:pt x="1310" y="124"/>
                    <a:pt x="1294" y="132"/>
                    <a:pt x="1286" y="144"/>
                  </a:cubicBezTo>
                  <a:cubicBezTo>
                    <a:pt x="1282" y="149"/>
                    <a:pt x="1274" y="148"/>
                    <a:pt x="1268" y="150"/>
                  </a:cubicBezTo>
                  <a:cubicBezTo>
                    <a:pt x="1266" y="144"/>
                    <a:pt x="1259" y="138"/>
                    <a:pt x="1262" y="132"/>
                  </a:cubicBezTo>
                  <a:cubicBezTo>
                    <a:pt x="1269" y="118"/>
                    <a:pt x="1303" y="134"/>
                    <a:pt x="1262" y="120"/>
                  </a:cubicBezTo>
                  <a:cubicBezTo>
                    <a:pt x="1221" y="134"/>
                    <a:pt x="1252" y="105"/>
                    <a:pt x="1262" y="90"/>
                  </a:cubicBezTo>
                  <a:cubicBezTo>
                    <a:pt x="1260" y="84"/>
                    <a:pt x="1262" y="75"/>
                    <a:pt x="1256" y="72"/>
                  </a:cubicBezTo>
                  <a:cubicBezTo>
                    <a:pt x="1238" y="63"/>
                    <a:pt x="1202" y="102"/>
                    <a:pt x="1202" y="102"/>
                  </a:cubicBezTo>
                  <a:cubicBezTo>
                    <a:pt x="1198" y="108"/>
                    <a:pt x="1186" y="140"/>
                    <a:pt x="1180" y="144"/>
                  </a:cubicBezTo>
                  <a:cubicBezTo>
                    <a:pt x="1169" y="151"/>
                    <a:pt x="1148" y="122"/>
                    <a:pt x="1148" y="122"/>
                  </a:cubicBezTo>
                  <a:cubicBezTo>
                    <a:pt x="1138" y="123"/>
                    <a:pt x="1121" y="137"/>
                    <a:pt x="1106" y="136"/>
                  </a:cubicBezTo>
                  <a:cubicBezTo>
                    <a:pt x="1091" y="135"/>
                    <a:pt x="1074" y="117"/>
                    <a:pt x="1056" y="116"/>
                  </a:cubicBezTo>
                  <a:cubicBezTo>
                    <a:pt x="1038" y="115"/>
                    <a:pt x="1016" y="131"/>
                    <a:pt x="998" y="132"/>
                  </a:cubicBezTo>
                  <a:cubicBezTo>
                    <a:pt x="997" y="132"/>
                    <a:pt x="956" y="125"/>
                    <a:pt x="950" y="120"/>
                  </a:cubicBezTo>
                  <a:cubicBezTo>
                    <a:pt x="918" y="94"/>
                    <a:pt x="960" y="108"/>
                    <a:pt x="920" y="90"/>
                  </a:cubicBezTo>
                  <a:cubicBezTo>
                    <a:pt x="852" y="60"/>
                    <a:pt x="806" y="58"/>
                    <a:pt x="730" y="54"/>
                  </a:cubicBezTo>
                  <a:cubicBezTo>
                    <a:pt x="656" y="39"/>
                    <a:pt x="625" y="15"/>
                    <a:pt x="550" y="0"/>
                  </a:cubicBezTo>
                  <a:cubicBezTo>
                    <a:pt x="510" y="2"/>
                    <a:pt x="486" y="5"/>
                    <a:pt x="446" y="8"/>
                  </a:cubicBezTo>
                  <a:cubicBezTo>
                    <a:pt x="424" y="9"/>
                    <a:pt x="423" y="14"/>
                    <a:pt x="406" y="18"/>
                  </a:cubicBezTo>
                  <a:cubicBezTo>
                    <a:pt x="389" y="22"/>
                    <a:pt x="353" y="24"/>
                    <a:pt x="344" y="32"/>
                  </a:cubicBezTo>
                  <a:cubicBezTo>
                    <a:pt x="346" y="38"/>
                    <a:pt x="354" y="60"/>
                    <a:pt x="350" y="64"/>
                  </a:cubicBezTo>
                  <a:cubicBezTo>
                    <a:pt x="274" y="50"/>
                    <a:pt x="250" y="81"/>
                    <a:pt x="236" y="82"/>
                  </a:cubicBezTo>
                  <a:cubicBezTo>
                    <a:pt x="278" y="110"/>
                    <a:pt x="270" y="72"/>
                    <a:pt x="290" y="102"/>
                  </a:cubicBezTo>
                  <a:cubicBezTo>
                    <a:pt x="234" y="121"/>
                    <a:pt x="178" y="104"/>
                    <a:pt x="128" y="138"/>
                  </a:cubicBezTo>
                  <a:cubicBezTo>
                    <a:pt x="126" y="144"/>
                    <a:pt x="122" y="150"/>
                    <a:pt x="122" y="156"/>
                  </a:cubicBezTo>
                  <a:cubicBezTo>
                    <a:pt x="122" y="162"/>
                    <a:pt x="132" y="170"/>
                    <a:pt x="128" y="174"/>
                  </a:cubicBezTo>
                  <a:cubicBezTo>
                    <a:pt x="126" y="182"/>
                    <a:pt x="109" y="197"/>
                    <a:pt x="112" y="202"/>
                  </a:cubicBezTo>
                  <a:cubicBezTo>
                    <a:pt x="124" y="206"/>
                    <a:pt x="137" y="195"/>
                    <a:pt x="146" y="204"/>
                  </a:cubicBezTo>
                  <a:cubicBezTo>
                    <a:pt x="151" y="209"/>
                    <a:pt x="135" y="213"/>
                    <a:pt x="128" y="216"/>
                  </a:cubicBezTo>
                  <a:cubicBezTo>
                    <a:pt x="116" y="221"/>
                    <a:pt x="104" y="226"/>
                    <a:pt x="92" y="228"/>
                  </a:cubicBezTo>
                  <a:cubicBezTo>
                    <a:pt x="48" y="237"/>
                    <a:pt x="72" y="233"/>
                    <a:pt x="20" y="240"/>
                  </a:cubicBezTo>
                  <a:cubicBezTo>
                    <a:pt x="0" y="247"/>
                    <a:pt x="2" y="240"/>
                    <a:pt x="2" y="252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13" name="Freeform 17"/>
            <p:cNvSpPr>
              <a:spLocks/>
            </p:cNvSpPr>
            <p:nvPr/>
          </p:nvSpPr>
          <p:spPr bwMode="invGray">
            <a:xfrm>
              <a:off x="703" y="2230"/>
              <a:ext cx="34" cy="28"/>
            </a:xfrm>
            <a:custGeom>
              <a:avLst/>
              <a:gdLst>
                <a:gd name="T0" fmla="*/ 16 w 46"/>
                <a:gd name="T1" fmla="*/ 4 h 38"/>
                <a:gd name="T2" fmla="*/ 0 w 46"/>
                <a:gd name="T3" fmla="*/ 22 h 38"/>
                <a:gd name="T4" fmla="*/ 22 w 46"/>
                <a:gd name="T5" fmla="*/ 38 h 38"/>
                <a:gd name="T6" fmla="*/ 46 w 46"/>
                <a:gd name="T7" fmla="*/ 26 h 38"/>
                <a:gd name="T8" fmla="*/ 30 w 46"/>
                <a:gd name="T9" fmla="*/ 0 h 38"/>
                <a:gd name="T10" fmla="*/ 16 w 46"/>
                <a:gd name="T11" fmla="*/ 4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6" h="38">
                  <a:moveTo>
                    <a:pt x="16" y="4"/>
                  </a:moveTo>
                  <a:lnTo>
                    <a:pt x="0" y="22"/>
                  </a:lnTo>
                  <a:lnTo>
                    <a:pt x="22" y="38"/>
                  </a:lnTo>
                  <a:lnTo>
                    <a:pt x="46" y="26"/>
                  </a:lnTo>
                  <a:lnTo>
                    <a:pt x="30" y="0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14" name="Freeform 18"/>
            <p:cNvSpPr>
              <a:spLocks/>
            </p:cNvSpPr>
            <p:nvPr/>
          </p:nvSpPr>
          <p:spPr bwMode="invGray">
            <a:xfrm>
              <a:off x="1010" y="2353"/>
              <a:ext cx="39" cy="32"/>
            </a:xfrm>
            <a:custGeom>
              <a:avLst/>
              <a:gdLst>
                <a:gd name="T0" fmla="*/ 12 w 52"/>
                <a:gd name="T1" fmla="*/ 0 h 44"/>
                <a:gd name="T2" fmla="*/ 26 w 52"/>
                <a:gd name="T3" fmla="*/ 44 h 44"/>
                <a:gd name="T4" fmla="*/ 42 w 52"/>
                <a:gd name="T5" fmla="*/ 42 h 44"/>
                <a:gd name="T6" fmla="*/ 38 w 52"/>
                <a:gd name="T7" fmla="*/ 16 h 44"/>
                <a:gd name="T8" fmla="*/ 26 w 52"/>
                <a:gd name="T9" fmla="*/ 2 h 44"/>
                <a:gd name="T10" fmla="*/ 12 w 52"/>
                <a:gd name="T11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2" h="44">
                  <a:moveTo>
                    <a:pt x="12" y="0"/>
                  </a:moveTo>
                  <a:cubicBezTo>
                    <a:pt x="16" y="14"/>
                    <a:pt x="18" y="32"/>
                    <a:pt x="26" y="44"/>
                  </a:cubicBezTo>
                  <a:cubicBezTo>
                    <a:pt x="31" y="43"/>
                    <a:pt x="37" y="44"/>
                    <a:pt x="42" y="42"/>
                  </a:cubicBezTo>
                  <a:cubicBezTo>
                    <a:pt x="52" y="38"/>
                    <a:pt x="48" y="19"/>
                    <a:pt x="38" y="16"/>
                  </a:cubicBezTo>
                  <a:cubicBezTo>
                    <a:pt x="33" y="9"/>
                    <a:pt x="34" y="5"/>
                    <a:pt x="26" y="2"/>
                  </a:cubicBezTo>
                  <a:cubicBezTo>
                    <a:pt x="4" y="4"/>
                    <a:pt x="0" y="8"/>
                    <a:pt x="12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15" name="Freeform 19"/>
            <p:cNvSpPr>
              <a:spLocks/>
            </p:cNvSpPr>
            <p:nvPr/>
          </p:nvSpPr>
          <p:spPr bwMode="invGray">
            <a:xfrm>
              <a:off x="1792" y="2409"/>
              <a:ext cx="98" cy="74"/>
            </a:xfrm>
            <a:custGeom>
              <a:avLst/>
              <a:gdLst>
                <a:gd name="T0" fmla="*/ 97 w 131"/>
                <a:gd name="T1" fmla="*/ 0 h 98"/>
                <a:gd name="T2" fmla="*/ 79 w 131"/>
                <a:gd name="T3" fmla="*/ 8 h 98"/>
                <a:gd name="T4" fmla="*/ 53 w 131"/>
                <a:gd name="T5" fmla="*/ 24 h 98"/>
                <a:gd name="T6" fmla="*/ 39 w 131"/>
                <a:gd name="T7" fmla="*/ 40 h 98"/>
                <a:gd name="T8" fmla="*/ 21 w 131"/>
                <a:gd name="T9" fmla="*/ 52 h 98"/>
                <a:gd name="T10" fmla="*/ 63 w 131"/>
                <a:gd name="T11" fmla="*/ 82 h 98"/>
                <a:gd name="T12" fmla="*/ 79 w 131"/>
                <a:gd name="T13" fmla="*/ 94 h 98"/>
                <a:gd name="T14" fmla="*/ 85 w 131"/>
                <a:gd name="T15" fmla="*/ 92 h 98"/>
                <a:gd name="T16" fmla="*/ 89 w 131"/>
                <a:gd name="T17" fmla="*/ 86 h 98"/>
                <a:gd name="T18" fmla="*/ 97 w 131"/>
                <a:gd name="T19" fmla="*/ 98 h 98"/>
                <a:gd name="T20" fmla="*/ 123 w 131"/>
                <a:gd name="T21" fmla="*/ 86 h 98"/>
                <a:gd name="T22" fmla="*/ 129 w 131"/>
                <a:gd name="T23" fmla="*/ 74 h 98"/>
                <a:gd name="T24" fmla="*/ 101 w 131"/>
                <a:gd name="T25" fmla="*/ 40 h 98"/>
                <a:gd name="T26" fmla="*/ 115 w 131"/>
                <a:gd name="T27" fmla="*/ 24 h 98"/>
                <a:gd name="T28" fmla="*/ 111 w 131"/>
                <a:gd name="T29" fmla="*/ 4 h 98"/>
                <a:gd name="T30" fmla="*/ 97 w 131"/>
                <a:gd name="T31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1" h="98">
                  <a:moveTo>
                    <a:pt x="97" y="0"/>
                  </a:moveTo>
                  <a:cubicBezTo>
                    <a:pt x="83" y="5"/>
                    <a:pt x="89" y="2"/>
                    <a:pt x="79" y="8"/>
                  </a:cubicBezTo>
                  <a:cubicBezTo>
                    <a:pt x="76" y="18"/>
                    <a:pt x="62" y="18"/>
                    <a:pt x="53" y="24"/>
                  </a:cubicBezTo>
                  <a:cubicBezTo>
                    <a:pt x="49" y="29"/>
                    <a:pt x="44" y="36"/>
                    <a:pt x="39" y="40"/>
                  </a:cubicBezTo>
                  <a:cubicBezTo>
                    <a:pt x="34" y="45"/>
                    <a:pt x="21" y="52"/>
                    <a:pt x="21" y="52"/>
                  </a:cubicBezTo>
                  <a:cubicBezTo>
                    <a:pt x="0" y="84"/>
                    <a:pt x="41" y="75"/>
                    <a:pt x="63" y="82"/>
                  </a:cubicBezTo>
                  <a:cubicBezTo>
                    <a:pt x="68" y="89"/>
                    <a:pt x="71" y="91"/>
                    <a:pt x="79" y="94"/>
                  </a:cubicBezTo>
                  <a:cubicBezTo>
                    <a:pt x="81" y="93"/>
                    <a:pt x="83" y="93"/>
                    <a:pt x="85" y="92"/>
                  </a:cubicBezTo>
                  <a:cubicBezTo>
                    <a:pt x="87" y="90"/>
                    <a:pt x="87" y="85"/>
                    <a:pt x="89" y="86"/>
                  </a:cubicBezTo>
                  <a:cubicBezTo>
                    <a:pt x="93" y="88"/>
                    <a:pt x="97" y="98"/>
                    <a:pt x="97" y="98"/>
                  </a:cubicBezTo>
                  <a:cubicBezTo>
                    <a:pt x="112" y="95"/>
                    <a:pt x="111" y="90"/>
                    <a:pt x="123" y="86"/>
                  </a:cubicBezTo>
                  <a:cubicBezTo>
                    <a:pt x="124" y="82"/>
                    <a:pt x="128" y="78"/>
                    <a:pt x="129" y="74"/>
                  </a:cubicBezTo>
                  <a:cubicBezTo>
                    <a:pt x="131" y="61"/>
                    <a:pt x="108" y="47"/>
                    <a:pt x="101" y="40"/>
                  </a:cubicBezTo>
                  <a:cubicBezTo>
                    <a:pt x="103" y="33"/>
                    <a:pt x="115" y="24"/>
                    <a:pt x="115" y="24"/>
                  </a:cubicBezTo>
                  <a:cubicBezTo>
                    <a:pt x="121" y="15"/>
                    <a:pt x="124" y="8"/>
                    <a:pt x="111" y="4"/>
                  </a:cubicBezTo>
                  <a:cubicBezTo>
                    <a:pt x="101" y="7"/>
                    <a:pt x="97" y="13"/>
                    <a:pt x="97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16" name="Freeform 20"/>
            <p:cNvSpPr>
              <a:spLocks/>
            </p:cNvSpPr>
            <p:nvPr/>
          </p:nvSpPr>
          <p:spPr bwMode="invGray">
            <a:xfrm>
              <a:off x="1318" y="2793"/>
              <a:ext cx="158" cy="84"/>
            </a:xfrm>
            <a:custGeom>
              <a:avLst/>
              <a:gdLst>
                <a:gd name="T0" fmla="*/ 47 w 212"/>
                <a:gd name="T1" fmla="*/ 12 h 112"/>
                <a:gd name="T2" fmla="*/ 17 w 212"/>
                <a:gd name="T3" fmla="*/ 12 h 112"/>
                <a:gd name="T4" fmla="*/ 5 w 212"/>
                <a:gd name="T5" fmla="*/ 16 h 112"/>
                <a:gd name="T6" fmla="*/ 25 w 212"/>
                <a:gd name="T7" fmla="*/ 52 h 112"/>
                <a:gd name="T8" fmla="*/ 51 w 212"/>
                <a:gd name="T9" fmla="*/ 44 h 112"/>
                <a:gd name="T10" fmla="*/ 93 w 212"/>
                <a:gd name="T11" fmla="*/ 54 h 112"/>
                <a:gd name="T12" fmla="*/ 111 w 212"/>
                <a:gd name="T13" fmla="*/ 60 h 112"/>
                <a:gd name="T14" fmla="*/ 133 w 212"/>
                <a:gd name="T15" fmla="*/ 88 h 112"/>
                <a:gd name="T16" fmla="*/ 141 w 212"/>
                <a:gd name="T17" fmla="*/ 112 h 112"/>
                <a:gd name="T18" fmla="*/ 157 w 212"/>
                <a:gd name="T19" fmla="*/ 100 h 112"/>
                <a:gd name="T20" fmla="*/ 169 w 212"/>
                <a:gd name="T21" fmla="*/ 96 h 112"/>
                <a:gd name="T22" fmla="*/ 187 w 212"/>
                <a:gd name="T23" fmla="*/ 102 h 112"/>
                <a:gd name="T24" fmla="*/ 195 w 212"/>
                <a:gd name="T25" fmla="*/ 80 h 112"/>
                <a:gd name="T26" fmla="*/ 153 w 212"/>
                <a:gd name="T27" fmla="*/ 54 h 112"/>
                <a:gd name="T28" fmla="*/ 105 w 212"/>
                <a:gd name="T29" fmla="*/ 20 h 112"/>
                <a:gd name="T30" fmla="*/ 53 w 212"/>
                <a:gd name="T31" fmla="*/ 26 h 112"/>
                <a:gd name="T32" fmla="*/ 47 w 212"/>
                <a:gd name="T33" fmla="*/ 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2" h="112">
                  <a:moveTo>
                    <a:pt x="47" y="12"/>
                  </a:moveTo>
                  <a:cubicBezTo>
                    <a:pt x="39" y="0"/>
                    <a:pt x="28" y="7"/>
                    <a:pt x="17" y="12"/>
                  </a:cubicBezTo>
                  <a:cubicBezTo>
                    <a:pt x="13" y="14"/>
                    <a:pt x="5" y="16"/>
                    <a:pt x="5" y="16"/>
                  </a:cubicBezTo>
                  <a:cubicBezTo>
                    <a:pt x="0" y="31"/>
                    <a:pt x="10" y="48"/>
                    <a:pt x="25" y="52"/>
                  </a:cubicBezTo>
                  <a:cubicBezTo>
                    <a:pt x="37" y="50"/>
                    <a:pt x="41" y="47"/>
                    <a:pt x="51" y="44"/>
                  </a:cubicBezTo>
                  <a:cubicBezTo>
                    <a:pt x="65" y="53"/>
                    <a:pt x="76" y="53"/>
                    <a:pt x="93" y="54"/>
                  </a:cubicBezTo>
                  <a:cubicBezTo>
                    <a:pt x="99" y="56"/>
                    <a:pt x="111" y="60"/>
                    <a:pt x="111" y="60"/>
                  </a:cubicBezTo>
                  <a:cubicBezTo>
                    <a:pt x="120" y="69"/>
                    <a:pt x="129" y="75"/>
                    <a:pt x="133" y="88"/>
                  </a:cubicBezTo>
                  <a:cubicBezTo>
                    <a:pt x="125" y="100"/>
                    <a:pt x="126" y="107"/>
                    <a:pt x="141" y="112"/>
                  </a:cubicBezTo>
                  <a:cubicBezTo>
                    <a:pt x="145" y="106"/>
                    <a:pt x="150" y="103"/>
                    <a:pt x="157" y="100"/>
                  </a:cubicBezTo>
                  <a:cubicBezTo>
                    <a:pt x="161" y="98"/>
                    <a:pt x="169" y="96"/>
                    <a:pt x="169" y="96"/>
                  </a:cubicBezTo>
                  <a:cubicBezTo>
                    <a:pt x="175" y="98"/>
                    <a:pt x="187" y="102"/>
                    <a:pt x="187" y="102"/>
                  </a:cubicBezTo>
                  <a:cubicBezTo>
                    <a:pt x="203" y="100"/>
                    <a:pt x="212" y="94"/>
                    <a:pt x="195" y="80"/>
                  </a:cubicBezTo>
                  <a:cubicBezTo>
                    <a:pt x="183" y="70"/>
                    <a:pt x="165" y="66"/>
                    <a:pt x="153" y="54"/>
                  </a:cubicBezTo>
                  <a:cubicBezTo>
                    <a:pt x="141" y="42"/>
                    <a:pt x="122" y="26"/>
                    <a:pt x="105" y="20"/>
                  </a:cubicBezTo>
                  <a:cubicBezTo>
                    <a:pt x="85" y="21"/>
                    <a:pt x="71" y="20"/>
                    <a:pt x="53" y="26"/>
                  </a:cubicBezTo>
                  <a:cubicBezTo>
                    <a:pt x="47" y="24"/>
                    <a:pt x="33" y="12"/>
                    <a:pt x="47" y="12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17" name="Freeform 21"/>
            <p:cNvSpPr>
              <a:spLocks/>
            </p:cNvSpPr>
            <p:nvPr/>
          </p:nvSpPr>
          <p:spPr bwMode="invGray">
            <a:xfrm>
              <a:off x="1448" y="2857"/>
              <a:ext cx="99" cy="41"/>
            </a:xfrm>
            <a:custGeom>
              <a:avLst/>
              <a:gdLst>
                <a:gd name="T0" fmla="*/ 57 w 133"/>
                <a:gd name="T1" fmla="*/ 0 h 54"/>
                <a:gd name="T2" fmla="*/ 43 w 133"/>
                <a:gd name="T3" fmla="*/ 6 h 54"/>
                <a:gd name="T4" fmla="*/ 31 w 133"/>
                <a:gd name="T5" fmla="*/ 30 h 54"/>
                <a:gd name="T6" fmla="*/ 15 w 133"/>
                <a:gd name="T7" fmla="*/ 34 h 54"/>
                <a:gd name="T8" fmla="*/ 3 w 133"/>
                <a:gd name="T9" fmla="*/ 42 h 54"/>
                <a:gd name="T10" fmla="*/ 13 w 133"/>
                <a:gd name="T11" fmla="*/ 54 h 54"/>
                <a:gd name="T12" fmla="*/ 133 w 133"/>
                <a:gd name="T13" fmla="*/ 34 h 54"/>
                <a:gd name="T14" fmla="*/ 123 w 133"/>
                <a:gd name="T15" fmla="*/ 16 h 54"/>
                <a:gd name="T16" fmla="*/ 105 w 133"/>
                <a:gd name="T17" fmla="*/ 8 h 54"/>
                <a:gd name="T18" fmla="*/ 101 w 133"/>
                <a:gd name="T19" fmla="*/ 24 h 54"/>
                <a:gd name="T20" fmla="*/ 89 w 133"/>
                <a:gd name="T21" fmla="*/ 18 h 54"/>
                <a:gd name="T22" fmla="*/ 67 w 133"/>
                <a:gd name="T23" fmla="*/ 14 h 54"/>
                <a:gd name="T24" fmla="*/ 57 w 133"/>
                <a:gd name="T25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3" h="54">
                  <a:moveTo>
                    <a:pt x="57" y="0"/>
                  </a:moveTo>
                  <a:cubicBezTo>
                    <a:pt x="53" y="3"/>
                    <a:pt x="46" y="2"/>
                    <a:pt x="43" y="6"/>
                  </a:cubicBezTo>
                  <a:cubicBezTo>
                    <a:pt x="36" y="14"/>
                    <a:pt x="43" y="26"/>
                    <a:pt x="31" y="30"/>
                  </a:cubicBezTo>
                  <a:cubicBezTo>
                    <a:pt x="26" y="32"/>
                    <a:pt x="20" y="31"/>
                    <a:pt x="15" y="34"/>
                  </a:cubicBezTo>
                  <a:cubicBezTo>
                    <a:pt x="11" y="36"/>
                    <a:pt x="3" y="42"/>
                    <a:pt x="3" y="42"/>
                  </a:cubicBezTo>
                  <a:cubicBezTo>
                    <a:pt x="0" y="51"/>
                    <a:pt x="5" y="51"/>
                    <a:pt x="13" y="54"/>
                  </a:cubicBezTo>
                  <a:cubicBezTo>
                    <a:pt x="51" y="51"/>
                    <a:pt x="97" y="46"/>
                    <a:pt x="133" y="34"/>
                  </a:cubicBezTo>
                  <a:cubicBezTo>
                    <a:pt x="129" y="28"/>
                    <a:pt x="128" y="21"/>
                    <a:pt x="123" y="16"/>
                  </a:cubicBezTo>
                  <a:cubicBezTo>
                    <a:pt x="118" y="11"/>
                    <a:pt x="105" y="8"/>
                    <a:pt x="105" y="8"/>
                  </a:cubicBezTo>
                  <a:cubicBezTo>
                    <a:pt x="84" y="13"/>
                    <a:pt x="106" y="19"/>
                    <a:pt x="101" y="24"/>
                  </a:cubicBezTo>
                  <a:cubicBezTo>
                    <a:pt x="99" y="26"/>
                    <a:pt x="89" y="18"/>
                    <a:pt x="89" y="18"/>
                  </a:cubicBezTo>
                  <a:cubicBezTo>
                    <a:pt x="83" y="15"/>
                    <a:pt x="73" y="15"/>
                    <a:pt x="67" y="14"/>
                  </a:cubicBezTo>
                  <a:cubicBezTo>
                    <a:pt x="58" y="8"/>
                    <a:pt x="62" y="12"/>
                    <a:pt x="57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18" name="Freeform 22"/>
            <p:cNvSpPr>
              <a:spLocks/>
            </p:cNvSpPr>
            <p:nvPr/>
          </p:nvSpPr>
          <p:spPr bwMode="invGray">
            <a:xfrm>
              <a:off x="1553" y="2883"/>
              <a:ext cx="38" cy="18"/>
            </a:xfrm>
            <a:custGeom>
              <a:avLst/>
              <a:gdLst>
                <a:gd name="T0" fmla="*/ 13 w 51"/>
                <a:gd name="T1" fmla="*/ 0 h 24"/>
                <a:gd name="T2" fmla="*/ 7 w 51"/>
                <a:gd name="T3" fmla="*/ 18 h 24"/>
                <a:gd name="T4" fmla="*/ 27 w 51"/>
                <a:gd name="T5" fmla="*/ 24 h 24"/>
                <a:gd name="T6" fmla="*/ 33 w 51"/>
                <a:gd name="T7" fmla="*/ 4 h 24"/>
                <a:gd name="T8" fmla="*/ 13 w 51"/>
                <a:gd name="T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24">
                  <a:moveTo>
                    <a:pt x="13" y="0"/>
                  </a:moveTo>
                  <a:cubicBezTo>
                    <a:pt x="12" y="2"/>
                    <a:pt x="0" y="12"/>
                    <a:pt x="7" y="18"/>
                  </a:cubicBezTo>
                  <a:cubicBezTo>
                    <a:pt x="12" y="22"/>
                    <a:pt x="27" y="24"/>
                    <a:pt x="27" y="24"/>
                  </a:cubicBezTo>
                  <a:cubicBezTo>
                    <a:pt x="44" y="22"/>
                    <a:pt x="51" y="16"/>
                    <a:pt x="33" y="4"/>
                  </a:cubicBezTo>
                  <a:cubicBezTo>
                    <a:pt x="29" y="1"/>
                    <a:pt x="14" y="0"/>
                    <a:pt x="13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19" name="Freeform 23"/>
            <p:cNvSpPr>
              <a:spLocks/>
            </p:cNvSpPr>
            <p:nvPr/>
          </p:nvSpPr>
          <p:spPr bwMode="invGray">
            <a:xfrm>
              <a:off x="1609" y="2886"/>
              <a:ext cx="12" cy="25"/>
            </a:xfrm>
            <a:custGeom>
              <a:avLst/>
              <a:gdLst>
                <a:gd name="T0" fmla="*/ 14 w 16"/>
                <a:gd name="T1" fmla="*/ 0 h 34"/>
                <a:gd name="T2" fmla="*/ 0 w 16"/>
                <a:gd name="T3" fmla="*/ 14 h 34"/>
                <a:gd name="T4" fmla="*/ 16 w 16"/>
                <a:gd name="T5" fmla="*/ 34 h 34"/>
                <a:gd name="T6" fmla="*/ 12 w 16"/>
                <a:gd name="T7" fmla="*/ 18 h 34"/>
                <a:gd name="T8" fmla="*/ 16 w 16"/>
                <a:gd name="T9" fmla="*/ 6 h 34"/>
                <a:gd name="T10" fmla="*/ 14 w 16"/>
                <a:gd name="T11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34">
                  <a:moveTo>
                    <a:pt x="14" y="0"/>
                  </a:moveTo>
                  <a:cubicBezTo>
                    <a:pt x="5" y="3"/>
                    <a:pt x="2" y="4"/>
                    <a:pt x="0" y="14"/>
                  </a:cubicBezTo>
                  <a:cubicBezTo>
                    <a:pt x="3" y="26"/>
                    <a:pt x="4" y="30"/>
                    <a:pt x="16" y="34"/>
                  </a:cubicBezTo>
                  <a:cubicBezTo>
                    <a:pt x="15" y="29"/>
                    <a:pt x="11" y="23"/>
                    <a:pt x="12" y="18"/>
                  </a:cubicBezTo>
                  <a:cubicBezTo>
                    <a:pt x="12" y="14"/>
                    <a:pt x="16" y="6"/>
                    <a:pt x="16" y="6"/>
                  </a:cubicBezTo>
                  <a:cubicBezTo>
                    <a:pt x="9" y="1"/>
                    <a:pt x="8" y="3"/>
                    <a:pt x="14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20" name="Freeform 24"/>
            <p:cNvSpPr>
              <a:spLocks/>
            </p:cNvSpPr>
            <p:nvPr/>
          </p:nvSpPr>
          <p:spPr bwMode="invGray">
            <a:xfrm>
              <a:off x="1426" y="2040"/>
              <a:ext cx="180" cy="88"/>
            </a:xfrm>
            <a:custGeom>
              <a:avLst/>
              <a:gdLst>
                <a:gd name="T0" fmla="*/ 64 w 240"/>
                <a:gd name="T1" fmla="*/ 1 h 117"/>
                <a:gd name="T2" fmla="*/ 24 w 240"/>
                <a:gd name="T3" fmla="*/ 31 h 117"/>
                <a:gd name="T4" fmla="*/ 6 w 240"/>
                <a:gd name="T5" fmla="*/ 37 h 117"/>
                <a:gd name="T6" fmla="*/ 0 w 240"/>
                <a:gd name="T7" fmla="*/ 39 h 117"/>
                <a:gd name="T8" fmla="*/ 26 w 240"/>
                <a:gd name="T9" fmla="*/ 59 h 117"/>
                <a:gd name="T10" fmla="*/ 38 w 240"/>
                <a:gd name="T11" fmla="*/ 63 h 117"/>
                <a:gd name="T12" fmla="*/ 68 w 240"/>
                <a:gd name="T13" fmla="*/ 47 h 117"/>
                <a:gd name="T14" fmla="*/ 80 w 240"/>
                <a:gd name="T15" fmla="*/ 43 h 117"/>
                <a:gd name="T16" fmla="*/ 82 w 240"/>
                <a:gd name="T17" fmla="*/ 55 h 117"/>
                <a:gd name="T18" fmla="*/ 64 w 240"/>
                <a:gd name="T19" fmla="*/ 61 h 117"/>
                <a:gd name="T20" fmla="*/ 72 w 240"/>
                <a:gd name="T21" fmla="*/ 73 h 117"/>
                <a:gd name="T22" fmla="*/ 40 w 240"/>
                <a:gd name="T23" fmla="*/ 87 h 117"/>
                <a:gd name="T24" fmla="*/ 70 w 240"/>
                <a:gd name="T25" fmla="*/ 109 h 117"/>
                <a:gd name="T26" fmla="*/ 82 w 240"/>
                <a:gd name="T27" fmla="*/ 113 h 117"/>
                <a:gd name="T28" fmla="*/ 118 w 240"/>
                <a:gd name="T29" fmla="*/ 103 h 117"/>
                <a:gd name="T30" fmla="*/ 150 w 240"/>
                <a:gd name="T31" fmla="*/ 105 h 117"/>
                <a:gd name="T32" fmla="*/ 168 w 240"/>
                <a:gd name="T33" fmla="*/ 117 h 117"/>
                <a:gd name="T34" fmla="*/ 204 w 240"/>
                <a:gd name="T35" fmla="*/ 109 h 117"/>
                <a:gd name="T36" fmla="*/ 224 w 240"/>
                <a:gd name="T37" fmla="*/ 103 h 117"/>
                <a:gd name="T38" fmla="*/ 222 w 240"/>
                <a:gd name="T39" fmla="*/ 77 h 117"/>
                <a:gd name="T40" fmla="*/ 234 w 240"/>
                <a:gd name="T41" fmla="*/ 69 h 117"/>
                <a:gd name="T42" fmla="*/ 238 w 240"/>
                <a:gd name="T43" fmla="*/ 47 h 117"/>
                <a:gd name="T44" fmla="*/ 210 w 240"/>
                <a:gd name="T45" fmla="*/ 57 h 117"/>
                <a:gd name="T46" fmla="*/ 200 w 240"/>
                <a:gd name="T47" fmla="*/ 43 h 117"/>
                <a:gd name="T48" fmla="*/ 172 w 240"/>
                <a:gd name="T49" fmla="*/ 45 h 117"/>
                <a:gd name="T50" fmla="*/ 134 w 240"/>
                <a:gd name="T51" fmla="*/ 9 h 117"/>
                <a:gd name="T52" fmla="*/ 94 w 240"/>
                <a:gd name="T53" fmla="*/ 11 h 117"/>
                <a:gd name="T54" fmla="*/ 82 w 240"/>
                <a:gd name="T55" fmla="*/ 1 h 117"/>
                <a:gd name="T56" fmla="*/ 64 w 240"/>
                <a:gd name="T57" fmla="*/ 1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40" h="117">
                  <a:moveTo>
                    <a:pt x="64" y="1"/>
                  </a:moveTo>
                  <a:cubicBezTo>
                    <a:pt x="57" y="21"/>
                    <a:pt x="44" y="24"/>
                    <a:pt x="24" y="31"/>
                  </a:cubicBezTo>
                  <a:cubicBezTo>
                    <a:pt x="18" y="33"/>
                    <a:pt x="12" y="35"/>
                    <a:pt x="6" y="37"/>
                  </a:cubicBezTo>
                  <a:cubicBezTo>
                    <a:pt x="4" y="38"/>
                    <a:pt x="0" y="39"/>
                    <a:pt x="0" y="39"/>
                  </a:cubicBezTo>
                  <a:cubicBezTo>
                    <a:pt x="3" y="55"/>
                    <a:pt x="12" y="54"/>
                    <a:pt x="26" y="59"/>
                  </a:cubicBezTo>
                  <a:cubicBezTo>
                    <a:pt x="30" y="60"/>
                    <a:pt x="38" y="63"/>
                    <a:pt x="38" y="63"/>
                  </a:cubicBezTo>
                  <a:cubicBezTo>
                    <a:pt x="50" y="59"/>
                    <a:pt x="57" y="54"/>
                    <a:pt x="68" y="47"/>
                  </a:cubicBezTo>
                  <a:cubicBezTo>
                    <a:pt x="72" y="45"/>
                    <a:pt x="80" y="43"/>
                    <a:pt x="80" y="43"/>
                  </a:cubicBezTo>
                  <a:cubicBezTo>
                    <a:pt x="82" y="46"/>
                    <a:pt x="88" y="51"/>
                    <a:pt x="82" y="55"/>
                  </a:cubicBezTo>
                  <a:cubicBezTo>
                    <a:pt x="77" y="59"/>
                    <a:pt x="64" y="61"/>
                    <a:pt x="64" y="61"/>
                  </a:cubicBezTo>
                  <a:cubicBezTo>
                    <a:pt x="58" y="70"/>
                    <a:pt x="63" y="70"/>
                    <a:pt x="72" y="73"/>
                  </a:cubicBezTo>
                  <a:cubicBezTo>
                    <a:pt x="77" y="88"/>
                    <a:pt x="50" y="86"/>
                    <a:pt x="40" y="87"/>
                  </a:cubicBezTo>
                  <a:cubicBezTo>
                    <a:pt x="47" y="94"/>
                    <a:pt x="60" y="106"/>
                    <a:pt x="70" y="109"/>
                  </a:cubicBezTo>
                  <a:cubicBezTo>
                    <a:pt x="74" y="110"/>
                    <a:pt x="82" y="113"/>
                    <a:pt x="82" y="113"/>
                  </a:cubicBezTo>
                  <a:cubicBezTo>
                    <a:pt x="99" y="111"/>
                    <a:pt x="104" y="108"/>
                    <a:pt x="118" y="103"/>
                  </a:cubicBezTo>
                  <a:cubicBezTo>
                    <a:pt x="129" y="104"/>
                    <a:pt x="140" y="103"/>
                    <a:pt x="150" y="105"/>
                  </a:cubicBezTo>
                  <a:cubicBezTo>
                    <a:pt x="157" y="107"/>
                    <a:pt x="168" y="117"/>
                    <a:pt x="168" y="117"/>
                  </a:cubicBezTo>
                  <a:cubicBezTo>
                    <a:pt x="193" y="115"/>
                    <a:pt x="188" y="116"/>
                    <a:pt x="204" y="109"/>
                  </a:cubicBezTo>
                  <a:cubicBezTo>
                    <a:pt x="210" y="106"/>
                    <a:pt x="224" y="103"/>
                    <a:pt x="224" y="103"/>
                  </a:cubicBezTo>
                  <a:cubicBezTo>
                    <a:pt x="223" y="98"/>
                    <a:pt x="217" y="82"/>
                    <a:pt x="222" y="77"/>
                  </a:cubicBezTo>
                  <a:cubicBezTo>
                    <a:pt x="225" y="73"/>
                    <a:pt x="234" y="69"/>
                    <a:pt x="234" y="69"/>
                  </a:cubicBezTo>
                  <a:cubicBezTo>
                    <a:pt x="237" y="59"/>
                    <a:pt x="240" y="59"/>
                    <a:pt x="238" y="47"/>
                  </a:cubicBezTo>
                  <a:cubicBezTo>
                    <a:pt x="228" y="49"/>
                    <a:pt x="219" y="51"/>
                    <a:pt x="210" y="57"/>
                  </a:cubicBezTo>
                  <a:cubicBezTo>
                    <a:pt x="201" y="71"/>
                    <a:pt x="201" y="50"/>
                    <a:pt x="200" y="43"/>
                  </a:cubicBezTo>
                  <a:cubicBezTo>
                    <a:pt x="189" y="45"/>
                    <a:pt x="182" y="48"/>
                    <a:pt x="172" y="45"/>
                  </a:cubicBezTo>
                  <a:cubicBezTo>
                    <a:pt x="161" y="34"/>
                    <a:pt x="148" y="14"/>
                    <a:pt x="134" y="9"/>
                  </a:cubicBezTo>
                  <a:cubicBezTo>
                    <a:pt x="119" y="11"/>
                    <a:pt x="108" y="13"/>
                    <a:pt x="94" y="11"/>
                  </a:cubicBezTo>
                  <a:cubicBezTo>
                    <a:pt x="92" y="9"/>
                    <a:pt x="85" y="2"/>
                    <a:pt x="82" y="1"/>
                  </a:cubicBezTo>
                  <a:cubicBezTo>
                    <a:pt x="74" y="0"/>
                    <a:pt x="72" y="9"/>
                    <a:pt x="64" y="1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21" name="Freeform 25"/>
            <p:cNvSpPr>
              <a:spLocks/>
            </p:cNvSpPr>
            <p:nvPr/>
          </p:nvSpPr>
          <p:spPr bwMode="invGray">
            <a:xfrm>
              <a:off x="1506" y="1999"/>
              <a:ext cx="146" cy="60"/>
            </a:xfrm>
            <a:custGeom>
              <a:avLst/>
              <a:gdLst>
                <a:gd name="T0" fmla="*/ 97 w 194"/>
                <a:gd name="T1" fmla="*/ 10 h 80"/>
                <a:gd name="T2" fmla="*/ 13 w 194"/>
                <a:gd name="T3" fmla="*/ 24 h 80"/>
                <a:gd name="T4" fmla="*/ 9 w 194"/>
                <a:gd name="T5" fmla="*/ 34 h 80"/>
                <a:gd name="T6" fmla="*/ 57 w 194"/>
                <a:gd name="T7" fmla="*/ 52 h 80"/>
                <a:gd name="T8" fmla="*/ 135 w 194"/>
                <a:gd name="T9" fmla="*/ 74 h 80"/>
                <a:gd name="T10" fmla="*/ 175 w 194"/>
                <a:gd name="T11" fmla="*/ 68 h 80"/>
                <a:gd name="T12" fmla="*/ 187 w 194"/>
                <a:gd name="T13" fmla="*/ 64 h 80"/>
                <a:gd name="T14" fmla="*/ 175 w 194"/>
                <a:gd name="T15" fmla="*/ 44 h 80"/>
                <a:gd name="T16" fmla="*/ 163 w 194"/>
                <a:gd name="T17" fmla="*/ 36 h 80"/>
                <a:gd name="T18" fmla="*/ 129 w 194"/>
                <a:gd name="T19" fmla="*/ 26 h 80"/>
                <a:gd name="T20" fmla="*/ 97 w 194"/>
                <a:gd name="T21" fmla="*/ 1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4" h="80">
                  <a:moveTo>
                    <a:pt x="97" y="10"/>
                  </a:moveTo>
                  <a:cubicBezTo>
                    <a:pt x="70" y="19"/>
                    <a:pt x="42" y="22"/>
                    <a:pt x="13" y="24"/>
                  </a:cubicBezTo>
                  <a:cubicBezTo>
                    <a:pt x="9" y="25"/>
                    <a:pt x="0" y="26"/>
                    <a:pt x="9" y="34"/>
                  </a:cubicBezTo>
                  <a:cubicBezTo>
                    <a:pt x="21" y="44"/>
                    <a:pt x="43" y="43"/>
                    <a:pt x="57" y="52"/>
                  </a:cubicBezTo>
                  <a:cubicBezTo>
                    <a:pt x="75" y="80"/>
                    <a:pt x="104" y="73"/>
                    <a:pt x="135" y="74"/>
                  </a:cubicBezTo>
                  <a:cubicBezTo>
                    <a:pt x="153" y="73"/>
                    <a:pt x="159" y="73"/>
                    <a:pt x="175" y="68"/>
                  </a:cubicBezTo>
                  <a:cubicBezTo>
                    <a:pt x="179" y="67"/>
                    <a:pt x="187" y="64"/>
                    <a:pt x="187" y="64"/>
                  </a:cubicBezTo>
                  <a:cubicBezTo>
                    <a:pt x="194" y="53"/>
                    <a:pt x="184" y="49"/>
                    <a:pt x="175" y="44"/>
                  </a:cubicBezTo>
                  <a:cubicBezTo>
                    <a:pt x="171" y="42"/>
                    <a:pt x="163" y="36"/>
                    <a:pt x="163" y="36"/>
                  </a:cubicBezTo>
                  <a:cubicBezTo>
                    <a:pt x="140" y="41"/>
                    <a:pt x="147" y="38"/>
                    <a:pt x="129" y="26"/>
                  </a:cubicBezTo>
                  <a:cubicBezTo>
                    <a:pt x="123" y="17"/>
                    <a:pt x="107" y="0"/>
                    <a:pt x="97" y="1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22" name="Freeform 26"/>
            <p:cNvSpPr>
              <a:spLocks/>
            </p:cNvSpPr>
            <p:nvPr/>
          </p:nvSpPr>
          <p:spPr bwMode="invGray">
            <a:xfrm>
              <a:off x="1711" y="2069"/>
              <a:ext cx="233" cy="190"/>
            </a:xfrm>
            <a:custGeom>
              <a:avLst/>
              <a:gdLst>
                <a:gd name="T0" fmla="*/ 67 w 310"/>
                <a:gd name="T1" fmla="*/ 9 h 254"/>
                <a:gd name="T2" fmla="*/ 51 w 310"/>
                <a:gd name="T3" fmla="*/ 23 h 254"/>
                <a:gd name="T4" fmla="*/ 21 w 310"/>
                <a:gd name="T5" fmla="*/ 39 h 254"/>
                <a:gd name="T6" fmla="*/ 53 w 310"/>
                <a:gd name="T7" fmla="*/ 77 h 254"/>
                <a:gd name="T8" fmla="*/ 79 w 310"/>
                <a:gd name="T9" fmla="*/ 85 h 254"/>
                <a:gd name="T10" fmla="*/ 103 w 310"/>
                <a:gd name="T11" fmla="*/ 99 h 254"/>
                <a:gd name="T12" fmla="*/ 127 w 310"/>
                <a:gd name="T13" fmla="*/ 85 h 254"/>
                <a:gd name="T14" fmla="*/ 143 w 310"/>
                <a:gd name="T15" fmla="*/ 101 h 254"/>
                <a:gd name="T16" fmla="*/ 149 w 310"/>
                <a:gd name="T17" fmla="*/ 127 h 254"/>
                <a:gd name="T18" fmla="*/ 115 w 310"/>
                <a:gd name="T19" fmla="*/ 151 h 254"/>
                <a:gd name="T20" fmla="*/ 89 w 310"/>
                <a:gd name="T21" fmla="*/ 173 h 254"/>
                <a:gd name="T22" fmla="*/ 69 w 310"/>
                <a:gd name="T23" fmla="*/ 169 h 254"/>
                <a:gd name="T24" fmla="*/ 57 w 310"/>
                <a:gd name="T25" fmla="*/ 165 h 254"/>
                <a:gd name="T26" fmla="*/ 43 w 310"/>
                <a:gd name="T27" fmla="*/ 187 h 254"/>
                <a:gd name="T28" fmla="*/ 39 w 310"/>
                <a:gd name="T29" fmla="*/ 199 h 254"/>
                <a:gd name="T30" fmla="*/ 73 w 310"/>
                <a:gd name="T31" fmla="*/ 205 h 254"/>
                <a:gd name="T32" fmla="*/ 95 w 310"/>
                <a:gd name="T33" fmla="*/ 203 h 254"/>
                <a:gd name="T34" fmla="*/ 115 w 310"/>
                <a:gd name="T35" fmla="*/ 231 h 254"/>
                <a:gd name="T36" fmla="*/ 127 w 310"/>
                <a:gd name="T37" fmla="*/ 235 h 254"/>
                <a:gd name="T38" fmla="*/ 139 w 310"/>
                <a:gd name="T39" fmla="*/ 239 h 254"/>
                <a:gd name="T40" fmla="*/ 155 w 310"/>
                <a:gd name="T41" fmla="*/ 251 h 254"/>
                <a:gd name="T42" fmla="*/ 181 w 310"/>
                <a:gd name="T43" fmla="*/ 237 h 254"/>
                <a:gd name="T44" fmla="*/ 203 w 310"/>
                <a:gd name="T45" fmla="*/ 235 h 254"/>
                <a:gd name="T46" fmla="*/ 229 w 310"/>
                <a:gd name="T47" fmla="*/ 213 h 254"/>
                <a:gd name="T48" fmla="*/ 225 w 310"/>
                <a:gd name="T49" fmla="*/ 185 h 254"/>
                <a:gd name="T50" fmla="*/ 217 w 310"/>
                <a:gd name="T51" fmla="*/ 173 h 254"/>
                <a:gd name="T52" fmla="*/ 233 w 310"/>
                <a:gd name="T53" fmla="*/ 167 h 254"/>
                <a:gd name="T54" fmla="*/ 245 w 310"/>
                <a:gd name="T55" fmla="*/ 183 h 254"/>
                <a:gd name="T56" fmla="*/ 247 w 310"/>
                <a:gd name="T57" fmla="*/ 197 h 254"/>
                <a:gd name="T58" fmla="*/ 261 w 310"/>
                <a:gd name="T59" fmla="*/ 193 h 254"/>
                <a:gd name="T60" fmla="*/ 303 w 310"/>
                <a:gd name="T61" fmla="*/ 169 h 254"/>
                <a:gd name="T62" fmla="*/ 293 w 310"/>
                <a:gd name="T63" fmla="*/ 147 h 254"/>
                <a:gd name="T64" fmla="*/ 259 w 310"/>
                <a:gd name="T65" fmla="*/ 123 h 254"/>
                <a:gd name="T66" fmla="*/ 265 w 310"/>
                <a:gd name="T67" fmla="*/ 107 h 254"/>
                <a:gd name="T68" fmla="*/ 277 w 310"/>
                <a:gd name="T69" fmla="*/ 103 h 254"/>
                <a:gd name="T70" fmla="*/ 253 w 310"/>
                <a:gd name="T71" fmla="*/ 63 h 254"/>
                <a:gd name="T72" fmla="*/ 233 w 310"/>
                <a:gd name="T73" fmla="*/ 59 h 254"/>
                <a:gd name="T74" fmla="*/ 221 w 310"/>
                <a:gd name="T75" fmla="*/ 55 h 254"/>
                <a:gd name="T76" fmla="*/ 201 w 310"/>
                <a:gd name="T77" fmla="*/ 33 h 254"/>
                <a:gd name="T78" fmla="*/ 155 w 310"/>
                <a:gd name="T79" fmla="*/ 45 h 254"/>
                <a:gd name="T80" fmla="*/ 167 w 310"/>
                <a:gd name="T81" fmla="*/ 25 h 254"/>
                <a:gd name="T82" fmla="*/ 139 w 310"/>
                <a:gd name="T83" fmla="*/ 17 h 254"/>
                <a:gd name="T84" fmla="*/ 119 w 310"/>
                <a:gd name="T85" fmla="*/ 19 h 254"/>
                <a:gd name="T86" fmla="*/ 67 w 310"/>
                <a:gd name="T87" fmla="*/ 9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10" h="254">
                  <a:moveTo>
                    <a:pt x="67" y="9"/>
                  </a:moveTo>
                  <a:cubicBezTo>
                    <a:pt x="63" y="15"/>
                    <a:pt x="51" y="23"/>
                    <a:pt x="51" y="23"/>
                  </a:cubicBezTo>
                  <a:cubicBezTo>
                    <a:pt x="43" y="34"/>
                    <a:pt x="33" y="35"/>
                    <a:pt x="21" y="39"/>
                  </a:cubicBezTo>
                  <a:cubicBezTo>
                    <a:pt x="0" y="71"/>
                    <a:pt x="30" y="74"/>
                    <a:pt x="53" y="77"/>
                  </a:cubicBezTo>
                  <a:cubicBezTo>
                    <a:pt x="61" y="89"/>
                    <a:pt x="63" y="87"/>
                    <a:pt x="79" y="85"/>
                  </a:cubicBezTo>
                  <a:cubicBezTo>
                    <a:pt x="88" y="88"/>
                    <a:pt x="93" y="96"/>
                    <a:pt x="103" y="99"/>
                  </a:cubicBezTo>
                  <a:cubicBezTo>
                    <a:pt x="117" y="96"/>
                    <a:pt x="116" y="89"/>
                    <a:pt x="127" y="85"/>
                  </a:cubicBezTo>
                  <a:cubicBezTo>
                    <a:pt x="134" y="90"/>
                    <a:pt x="138" y="94"/>
                    <a:pt x="143" y="101"/>
                  </a:cubicBezTo>
                  <a:cubicBezTo>
                    <a:pt x="140" y="116"/>
                    <a:pt x="134" y="117"/>
                    <a:pt x="149" y="127"/>
                  </a:cubicBezTo>
                  <a:cubicBezTo>
                    <a:pt x="161" y="144"/>
                    <a:pt x="126" y="147"/>
                    <a:pt x="115" y="151"/>
                  </a:cubicBezTo>
                  <a:cubicBezTo>
                    <a:pt x="109" y="160"/>
                    <a:pt x="100" y="169"/>
                    <a:pt x="89" y="173"/>
                  </a:cubicBezTo>
                  <a:cubicBezTo>
                    <a:pt x="81" y="172"/>
                    <a:pt x="76" y="171"/>
                    <a:pt x="69" y="169"/>
                  </a:cubicBezTo>
                  <a:cubicBezTo>
                    <a:pt x="65" y="168"/>
                    <a:pt x="57" y="165"/>
                    <a:pt x="57" y="165"/>
                  </a:cubicBezTo>
                  <a:cubicBezTo>
                    <a:pt x="46" y="169"/>
                    <a:pt x="46" y="177"/>
                    <a:pt x="43" y="187"/>
                  </a:cubicBezTo>
                  <a:cubicBezTo>
                    <a:pt x="42" y="191"/>
                    <a:pt x="39" y="199"/>
                    <a:pt x="39" y="199"/>
                  </a:cubicBezTo>
                  <a:cubicBezTo>
                    <a:pt x="50" y="203"/>
                    <a:pt x="61" y="204"/>
                    <a:pt x="73" y="205"/>
                  </a:cubicBezTo>
                  <a:cubicBezTo>
                    <a:pt x="82" y="203"/>
                    <a:pt x="86" y="201"/>
                    <a:pt x="95" y="203"/>
                  </a:cubicBezTo>
                  <a:cubicBezTo>
                    <a:pt x="107" y="211"/>
                    <a:pt x="111" y="218"/>
                    <a:pt x="115" y="231"/>
                  </a:cubicBezTo>
                  <a:cubicBezTo>
                    <a:pt x="116" y="235"/>
                    <a:pt x="123" y="234"/>
                    <a:pt x="127" y="235"/>
                  </a:cubicBezTo>
                  <a:cubicBezTo>
                    <a:pt x="131" y="236"/>
                    <a:pt x="139" y="239"/>
                    <a:pt x="139" y="239"/>
                  </a:cubicBezTo>
                  <a:cubicBezTo>
                    <a:pt x="144" y="246"/>
                    <a:pt x="147" y="248"/>
                    <a:pt x="155" y="251"/>
                  </a:cubicBezTo>
                  <a:cubicBezTo>
                    <a:pt x="169" y="250"/>
                    <a:pt x="187" y="254"/>
                    <a:pt x="181" y="237"/>
                  </a:cubicBezTo>
                  <a:cubicBezTo>
                    <a:pt x="184" y="220"/>
                    <a:pt x="192" y="228"/>
                    <a:pt x="203" y="235"/>
                  </a:cubicBezTo>
                  <a:cubicBezTo>
                    <a:pt x="224" y="233"/>
                    <a:pt x="224" y="232"/>
                    <a:pt x="229" y="213"/>
                  </a:cubicBezTo>
                  <a:cubicBezTo>
                    <a:pt x="229" y="211"/>
                    <a:pt x="229" y="192"/>
                    <a:pt x="225" y="185"/>
                  </a:cubicBezTo>
                  <a:cubicBezTo>
                    <a:pt x="223" y="181"/>
                    <a:pt x="217" y="173"/>
                    <a:pt x="217" y="173"/>
                  </a:cubicBezTo>
                  <a:cubicBezTo>
                    <a:pt x="220" y="163"/>
                    <a:pt x="224" y="165"/>
                    <a:pt x="233" y="167"/>
                  </a:cubicBezTo>
                  <a:cubicBezTo>
                    <a:pt x="240" y="172"/>
                    <a:pt x="242" y="175"/>
                    <a:pt x="245" y="183"/>
                  </a:cubicBezTo>
                  <a:cubicBezTo>
                    <a:pt x="246" y="188"/>
                    <a:pt x="244" y="193"/>
                    <a:pt x="247" y="197"/>
                  </a:cubicBezTo>
                  <a:cubicBezTo>
                    <a:pt x="250" y="201"/>
                    <a:pt x="256" y="194"/>
                    <a:pt x="261" y="193"/>
                  </a:cubicBezTo>
                  <a:cubicBezTo>
                    <a:pt x="276" y="188"/>
                    <a:pt x="290" y="178"/>
                    <a:pt x="303" y="169"/>
                  </a:cubicBezTo>
                  <a:cubicBezTo>
                    <a:pt x="310" y="158"/>
                    <a:pt x="302" y="153"/>
                    <a:pt x="293" y="147"/>
                  </a:cubicBezTo>
                  <a:cubicBezTo>
                    <a:pt x="281" y="129"/>
                    <a:pt x="283" y="126"/>
                    <a:pt x="259" y="123"/>
                  </a:cubicBezTo>
                  <a:cubicBezTo>
                    <a:pt x="256" y="115"/>
                    <a:pt x="257" y="111"/>
                    <a:pt x="265" y="107"/>
                  </a:cubicBezTo>
                  <a:cubicBezTo>
                    <a:pt x="269" y="105"/>
                    <a:pt x="277" y="103"/>
                    <a:pt x="277" y="103"/>
                  </a:cubicBezTo>
                  <a:cubicBezTo>
                    <a:pt x="287" y="88"/>
                    <a:pt x="269" y="66"/>
                    <a:pt x="253" y="63"/>
                  </a:cubicBezTo>
                  <a:cubicBezTo>
                    <a:pt x="239" y="60"/>
                    <a:pt x="244" y="62"/>
                    <a:pt x="233" y="59"/>
                  </a:cubicBezTo>
                  <a:cubicBezTo>
                    <a:pt x="229" y="58"/>
                    <a:pt x="221" y="55"/>
                    <a:pt x="221" y="55"/>
                  </a:cubicBezTo>
                  <a:cubicBezTo>
                    <a:pt x="200" y="60"/>
                    <a:pt x="217" y="38"/>
                    <a:pt x="201" y="33"/>
                  </a:cubicBezTo>
                  <a:cubicBezTo>
                    <a:pt x="185" y="35"/>
                    <a:pt x="169" y="36"/>
                    <a:pt x="155" y="45"/>
                  </a:cubicBezTo>
                  <a:cubicBezTo>
                    <a:pt x="145" y="30"/>
                    <a:pt x="152" y="30"/>
                    <a:pt x="167" y="25"/>
                  </a:cubicBezTo>
                  <a:cubicBezTo>
                    <a:pt x="163" y="10"/>
                    <a:pt x="155" y="15"/>
                    <a:pt x="139" y="17"/>
                  </a:cubicBezTo>
                  <a:cubicBezTo>
                    <a:pt x="131" y="20"/>
                    <a:pt x="127" y="22"/>
                    <a:pt x="119" y="19"/>
                  </a:cubicBezTo>
                  <a:cubicBezTo>
                    <a:pt x="106" y="0"/>
                    <a:pt x="74" y="29"/>
                    <a:pt x="67" y="9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23" name="Freeform 27"/>
            <p:cNvSpPr>
              <a:spLocks/>
            </p:cNvSpPr>
            <p:nvPr/>
          </p:nvSpPr>
          <p:spPr bwMode="invGray">
            <a:xfrm>
              <a:off x="1709" y="1987"/>
              <a:ext cx="44" cy="37"/>
            </a:xfrm>
            <a:custGeom>
              <a:avLst/>
              <a:gdLst>
                <a:gd name="T0" fmla="*/ 26 w 59"/>
                <a:gd name="T1" fmla="*/ 0 h 50"/>
                <a:gd name="T2" fmla="*/ 0 w 59"/>
                <a:gd name="T3" fmla="*/ 10 h 50"/>
                <a:gd name="T4" fmla="*/ 30 w 59"/>
                <a:gd name="T5" fmla="*/ 40 h 50"/>
                <a:gd name="T6" fmla="*/ 48 w 59"/>
                <a:gd name="T7" fmla="*/ 50 h 50"/>
                <a:gd name="T8" fmla="*/ 58 w 59"/>
                <a:gd name="T9" fmla="*/ 28 h 50"/>
                <a:gd name="T10" fmla="*/ 44 w 59"/>
                <a:gd name="T11" fmla="*/ 8 h 50"/>
                <a:gd name="T12" fmla="*/ 26 w 59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9" h="50">
                  <a:moveTo>
                    <a:pt x="26" y="0"/>
                  </a:moveTo>
                  <a:cubicBezTo>
                    <a:pt x="13" y="2"/>
                    <a:pt x="7" y="0"/>
                    <a:pt x="0" y="10"/>
                  </a:cubicBezTo>
                  <a:cubicBezTo>
                    <a:pt x="4" y="22"/>
                    <a:pt x="18" y="36"/>
                    <a:pt x="30" y="40"/>
                  </a:cubicBezTo>
                  <a:cubicBezTo>
                    <a:pt x="37" y="42"/>
                    <a:pt x="48" y="50"/>
                    <a:pt x="48" y="50"/>
                  </a:cubicBezTo>
                  <a:cubicBezTo>
                    <a:pt x="57" y="44"/>
                    <a:pt x="55" y="37"/>
                    <a:pt x="58" y="28"/>
                  </a:cubicBezTo>
                  <a:cubicBezTo>
                    <a:pt x="55" y="11"/>
                    <a:pt x="59" y="18"/>
                    <a:pt x="44" y="8"/>
                  </a:cubicBezTo>
                  <a:cubicBezTo>
                    <a:pt x="42" y="6"/>
                    <a:pt x="26" y="5"/>
                    <a:pt x="26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24" name="Freeform 28"/>
            <p:cNvSpPr>
              <a:spLocks/>
            </p:cNvSpPr>
            <p:nvPr/>
          </p:nvSpPr>
          <p:spPr bwMode="invGray">
            <a:xfrm>
              <a:off x="1625" y="2057"/>
              <a:ext cx="65" cy="42"/>
            </a:xfrm>
            <a:custGeom>
              <a:avLst/>
              <a:gdLst>
                <a:gd name="T0" fmla="*/ 44 w 86"/>
                <a:gd name="T1" fmla="*/ 7 h 57"/>
                <a:gd name="T2" fmla="*/ 24 w 86"/>
                <a:gd name="T3" fmla="*/ 25 h 57"/>
                <a:gd name="T4" fmla="*/ 4 w 86"/>
                <a:gd name="T5" fmla="*/ 27 h 57"/>
                <a:gd name="T6" fmla="*/ 16 w 86"/>
                <a:gd name="T7" fmla="*/ 57 h 57"/>
                <a:gd name="T8" fmla="*/ 74 w 86"/>
                <a:gd name="T9" fmla="*/ 35 h 57"/>
                <a:gd name="T10" fmla="*/ 86 w 86"/>
                <a:gd name="T11" fmla="*/ 17 h 57"/>
                <a:gd name="T12" fmla="*/ 56 w 86"/>
                <a:gd name="T13" fmla="*/ 7 h 57"/>
                <a:gd name="T14" fmla="*/ 44 w 86"/>
                <a:gd name="T15" fmla="*/ 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6" h="57">
                  <a:moveTo>
                    <a:pt x="44" y="7"/>
                  </a:moveTo>
                  <a:cubicBezTo>
                    <a:pt x="39" y="14"/>
                    <a:pt x="31" y="20"/>
                    <a:pt x="24" y="25"/>
                  </a:cubicBezTo>
                  <a:cubicBezTo>
                    <a:pt x="16" y="19"/>
                    <a:pt x="12" y="22"/>
                    <a:pt x="4" y="27"/>
                  </a:cubicBezTo>
                  <a:cubicBezTo>
                    <a:pt x="0" y="38"/>
                    <a:pt x="4" y="53"/>
                    <a:pt x="16" y="57"/>
                  </a:cubicBezTo>
                  <a:cubicBezTo>
                    <a:pt x="33" y="51"/>
                    <a:pt x="60" y="45"/>
                    <a:pt x="74" y="35"/>
                  </a:cubicBezTo>
                  <a:cubicBezTo>
                    <a:pt x="78" y="29"/>
                    <a:pt x="86" y="17"/>
                    <a:pt x="86" y="17"/>
                  </a:cubicBezTo>
                  <a:cubicBezTo>
                    <a:pt x="80" y="0"/>
                    <a:pt x="74" y="5"/>
                    <a:pt x="56" y="7"/>
                  </a:cubicBezTo>
                  <a:cubicBezTo>
                    <a:pt x="43" y="11"/>
                    <a:pt x="44" y="15"/>
                    <a:pt x="44" y="7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25" name="Freeform 29"/>
            <p:cNvSpPr>
              <a:spLocks/>
            </p:cNvSpPr>
            <p:nvPr/>
          </p:nvSpPr>
          <p:spPr bwMode="invGray">
            <a:xfrm>
              <a:off x="1693" y="2065"/>
              <a:ext cx="54" cy="25"/>
            </a:xfrm>
            <a:custGeom>
              <a:avLst/>
              <a:gdLst>
                <a:gd name="T0" fmla="*/ 40 w 73"/>
                <a:gd name="T1" fmla="*/ 0 h 34"/>
                <a:gd name="T2" fmla="*/ 10 w 73"/>
                <a:gd name="T3" fmla="*/ 16 h 34"/>
                <a:gd name="T4" fmla="*/ 24 w 73"/>
                <a:gd name="T5" fmla="*/ 34 h 34"/>
                <a:gd name="T6" fmla="*/ 52 w 73"/>
                <a:gd name="T7" fmla="*/ 28 h 34"/>
                <a:gd name="T8" fmla="*/ 64 w 73"/>
                <a:gd name="T9" fmla="*/ 20 h 34"/>
                <a:gd name="T10" fmla="*/ 40 w 73"/>
                <a:gd name="T11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3" h="34">
                  <a:moveTo>
                    <a:pt x="40" y="0"/>
                  </a:moveTo>
                  <a:cubicBezTo>
                    <a:pt x="30" y="6"/>
                    <a:pt x="20" y="10"/>
                    <a:pt x="10" y="16"/>
                  </a:cubicBezTo>
                  <a:cubicBezTo>
                    <a:pt x="0" y="31"/>
                    <a:pt x="13" y="30"/>
                    <a:pt x="24" y="34"/>
                  </a:cubicBezTo>
                  <a:cubicBezTo>
                    <a:pt x="44" y="31"/>
                    <a:pt x="35" y="34"/>
                    <a:pt x="52" y="28"/>
                  </a:cubicBezTo>
                  <a:cubicBezTo>
                    <a:pt x="57" y="26"/>
                    <a:pt x="64" y="20"/>
                    <a:pt x="64" y="20"/>
                  </a:cubicBezTo>
                  <a:cubicBezTo>
                    <a:pt x="73" y="7"/>
                    <a:pt x="48" y="8"/>
                    <a:pt x="40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26" name="Freeform 30"/>
            <p:cNvSpPr>
              <a:spLocks/>
            </p:cNvSpPr>
            <p:nvPr/>
          </p:nvSpPr>
          <p:spPr bwMode="invGray">
            <a:xfrm>
              <a:off x="1664" y="2029"/>
              <a:ext cx="64" cy="34"/>
            </a:xfrm>
            <a:custGeom>
              <a:avLst/>
              <a:gdLst>
                <a:gd name="T0" fmla="*/ 58 w 85"/>
                <a:gd name="T1" fmla="*/ 10 h 45"/>
                <a:gd name="T2" fmla="*/ 28 w 85"/>
                <a:gd name="T3" fmla="*/ 4 h 45"/>
                <a:gd name="T4" fmla="*/ 0 w 85"/>
                <a:gd name="T5" fmla="*/ 18 h 45"/>
                <a:gd name="T6" fmla="*/ 40 w 85"/>
                <a:gd name="T7" fmla="*/ 32 h 45"/>
                <a:gd name="T8" fmla="*/ 64 w 85"/>
                <a:gd name="T9" fmla="*/ 40 h 45"/>
                <a:gd name="T10" fmla="*/ 84 w 85"/>
                <a:gd name="T11" fmla="*/ 18 h 45"/>
                <a:gd name="T12" fmla="*/ 82 w 85"/>
                <a:gd name="T13" fmla="*/ 6 h 45"/>
                <a:gd name="T14" fmla="*/ 64 w 85"/>
                <a:gd name="T15" fmla="*/ 0 h 45"/>
                <a:gd name="T16" fmla="*/ 58 w 85"/>
                <a:gd name="T17" fmla="*/ 1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5" h="45">
                  <a:moveTo>
                    <a:pt x="58" y="10"/>
                  </a:moveTo>
                  <a:cubicBezTo>
                    <a:pt x="39" y="16"/>
                    <a:pt x="45" y="10"/>
                    <a:pt x="28" y="4"/>
                  </a:cubicBezTo>
                  <a:cubicBezTo>
                    <a:pt x="7" y="6"/>
                    <a:pt x="5" y="2"/>
                    <a:pt x="0" y="18"/>
                  </a:cubicBezTo>
                  <a:cubicBezTo>
                    <a:pt x="5" y="34"/>
                    <a:pt x="26" y="31"/>
                    <a:pt x="40" y="32"/>
                  </a:cubicBezTo>
                  <a:cubicBezTo>
                    <a:pt x="50" y="42"/>
                    <a:pt x="49" y="45"/>
                    <a:pt x="64" y="40"/>
                  </a:cubicBezTo>
                  <a:cubicBezTo>
                    <a:pt x="69" y="32"/>
                    <a:pt x="77" y="25"/>
                    <a:pt x="84" y="18"/>
                  </a:cubicBezTo>
                  <a:cubicBezTo>
                    <a:pt x="83" y="14"/>
                    <a:pt x="85" y="9"/>
                    <a:pt x="82" y="6"/>
                  </a:cubicBezTo>
                  <a:cubicBezTo>
                    <a:pt x="78" y="1"/>
                    <a:pt x="64" y="0"/>
                    <a:pt x="64" y="0"/>
                  </a:cubicBezTo>
                  <a:cubicBezTo>
                    <a:pt x="56" y="3"/>
                    <a:pt x="47" y="21"/>
                    <a:pt x="58" y="1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27" name="Freeform 31"/>
            <p:cNvSpPr>
              <a:spLocks/>
            </p:cNvSpPr>
            <p:nvPr/>
          </p:nvSpPr>
          <p:spPr bwMode="invGray">
            <a:xfrm>
              <a:off x="1637" y="1997"/>
              <a:ext cx="44" cy="24"/>
            </a:xfrm>
            <a:custGeom>
              <a:avLst/>
              <a:gdLst>
                <a:gd name="T0" fmla="*/ 16 w 58"/>
                <a:gd name="T1" fmla="*/ 4 h 31"/>
                <a:gd name="T2" fmla="*/ 0 w 58"/>
                <a:gd name="T3" fmla="*/ 18 h 31"/>
                <a:gd name="T4" fmla="*/ 20 w 58"/>
                <a:gd name="T5" fmla="*/ 28 h 31"/>
                <a:gd name="T6" fmla="*/ 28 w 58"/>
                <a:gd name="T7" fmla="*/ 20 h 31"/>
                <a:gd name="T8" fmla="*/ 52 w 58"/>
                <a:gd name="T9" fmla="*/ 12 h 31"/>
                <a:gd name="T10" fmla="*/ 44 w 58"/>
                <a:gd name="T11" fmla="*/ 0 h 31"/>
                <a:gd name="T12" fmla="*/ 16 w 58"/>
                <a:gd name="T13" fmla="*/ 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" h="31">
                  <a:moveTo>
                    <a:pt x="16" y="4"/>
                  </a:moveTo>
                  <a:cubicBezTo>
                    <a:pt x="2" y="13"/>
                    <a:pt x="7" y="8"/>
                    <a:pt x="0" y="18"/>
                  </a:cubicBezTo>
                  <a:cubicBezTo>
                    <a:pt x="5" y="26"/>
                    <a:pt x="11" y="25"/>
                    <a:pt x="20" y="28"/>
                  </a:cubicBezTo>
                  <a:cubicBezTo>
                    <a:pt x="36" y="23"/>
                    <a:pt x="17" y="31"/>
                    <a:pt x="28" y="20"/>
                  </a:cubicBezTo>
                  <a:cubicBezTo>
                    <a:pt x="33" y="15"/>
                    <a:pt x="46" y="13"/>
                    <a:pt x="52" y="12"/>
                  </a:cubicBezTo>
                  <a:cubicBezTo>
                    <a:pt x="58" y="3"/>
                    <a:pt x="53" y="3"/>
                    <a:pt x="44" y="0"/>
                  </a:cubicBezTo>
                  <a:cubicBezTo>
                    <a:pt x="38" y="1"/>
                    <a:pt x="20" y="8"/>
                    <a:pt x="16" y="4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28" name="Freeform 32"/>
            <p:cNvSpPr>
              <a:spLocks/>
            </p:cNvSpPr>
            <p:nvPr/>
          </p:nvSpPr>
          <p:spPr bwMode="invGray">
            <a:xfrm>
              <a:off x="1751" y="2000"/>
              <a:ext cx="114" cy="77"/>
            </a:xfrm>
            <a:custGeom>
              <a:avLst/>
              <a:gdLst>
                <a:gd name="T0" fmla="*/ 38 w 152"/>
                <a:gd name="T1" fmla="*/ 0 h 102"/>
                <a:gd name="T2" fmla="*/ 14 w 152"/>
                <a:gd name="T3" fmla="*/ 6 h 102"/>
                <a:gd name="T4" fmla="*/ 4 w 152"/>
                <a:gd name="T5" fmla="*/ 38 h 102"/>
                <a:gd name="T6" fmla="*/ 12 w 152"/>
                <a:gd name="T7" fmla="*/ 56 h 102"/>
                <a:gd name="T8" fmla="*/ 0 w 152"/>
                <a:gd name="T9" fmla="*/ 72 h 102"/>
                <a:gd name="T10" fmla="*/ 56 w 152"/>
                <a:gd name="T11" fmla="*/ 86 h 102"/>
                <a:gd name="T12" fmla="*/ 82 w 152"/>
                <a:gd name="T13" fmla="*/ 92 h 102"/>
                <a:gd name="T14" fmla="*/ 152 w 152"/>
                <a:gd name="T15" fmla="*/ 86 h 102"/>
                <a:gd name="T16" fmla="*/ 76 w 152"/>
                <a:gd name="T17" fmla="*/ 70 h 102"/>
                <a:gd name="T18" fmla="*/ 54 w 152"/>
                <a:gd name="T19" fmla="*/ 62 h 102"/>
                <a:gd name="T20" fmla="*/ 44 w 152"/>
                <a:gd name="T21" fmla="*/ 52 h 102"/>
                <a:gd name="T22" fmla="*/ 50 w 152"/>
                <a:gd name="T23" fmla="*/ 34 h 102"/>
                <a:gd name="T24" fmla="*/ 38 w 152"/>
                <a:gd name="T25" fmla="*/ 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2" h="102">
                  <a:moveTo>
                    <a:pt x="38" y="0"/>
                  </a:moveTo>
                  <a:cubicBezTo>
                    <a:pt x="22" y="5"/>
                    <a:pt x="30" y="3"/>
                    <a:pt x="14" y="6"/>
                  </a:cubicBezTo>
                  <a:cubicBezTo>
                    <a:pt x="18" y="22"/>
                    <a:pt x="22" y="32"/>
                    <a:pt x="4" y="38"/>
                  </a:cubicBezTo>
                  <a:cubicBezTo>
                    <a:pt x="1" y="47"/>
                    <a:pt x="7" y="49"/>
                    <a:pt x="12" y="56"/>
                  </a:cubicBezTo>
                  <a:cubicBezTo>
                    <a:pt x="10" y="65"/>
                    <a:pt x="9" y="69"/>
                    <a:pt x="0" y="72"/>
                  </a:cubicBezTo>
                  <a:cubicBezTo>
                    <a:pt x="5" y="88"/>
                    <a:pt x="45" y="85"/>
                    <a:pt x="56" y="86"/>
                  </a:cubicBezTo>
                  <a:cubicBezTo>
                    <a:pt x="72" y="97"/>
                    <a:pt x="63" y="95"/>
                    <a:pt x="82" y="92"/>
                  </a:cubicBezTo>
                  <a:cubicBezTo>
                    <a:pt x="86" y="92"/>
                    <a:pt x="147" y="102"/>
                    <a:pt x="152" y="86"/>
                  </a:cubicBezTo>
                  <a:cubicBezTo>
                    <a:pt x="123" y="66"/>
                    <a:pt x="128" y="72"/>
                    <a:pt x="76" y="70"/>
                  </a:cubicBezTo>
                  <a:cubicBezTo>
                    <a:pt x="62" y="56"/>
                    <a:pt x="81" y="73"/>
                    <a:pt x="54" y="62"/>
                  </a:cubicBezTo>
                  <a:cubicBezTo>
                    <a:pt x="50" y="60"/>
                    <a:pt x="48" y="55"/>
                    <a:pt x="44" y="52"/>
                  </a:cubicBezTo>
                  <a:cubicBezTo>
                    <a:pt x="41" y="43"/>
                    <a:pt x="42" y="39"/>
                    <a:pt x="50" y="34"/>
                  </a:cubicBezTo>
                  <a:cubicBezTo>
                    <a:pt x="52" y="27"/>
                    <a:pt x="42" y="9"/>
                    <a:pt x="38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29" name="Freeform 33"/>
            <p:cNvSpPr>
              <a:spLocks/>
            </p:cNvSpPr>
            <p:nvPr/>
          </p:nvSpPr>
          <p:spPr bwMode="invGray">
            <a:xfrm>
              <a:off x="664" y="2245"/>
              <a:ext cx="25" cy="15"/>
            </a:xfrm>
            <a:custGeom>
              <a:avLst/>
              <a:gdLst>
                <a:gd name="T0" fmla="*/ 34 w 34"/>
                <a:gd name="T1" fmla="*/ 0 h 20"/>
                <a:gd name="T2" fmla="*/ 24 w 34"/>
                <a:gd name="T3" fmla="*/ 20 h 20"/>
                <a:gd name="T4" fmla="*/ 4 w 34"/>
                <a:gd name="T5" fmla="*/ 18 h 20"/>
                <a:gd name="T6" fmla="*/ 4 w 34"/>
                <a:gd name="T7" fmla="*/ 6 h 20"/>
                <a:gd name="T8" fmla="*/ 34 w 34"/>
                <a:gd name="T9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20">
                  <a:moveTo>
                    <a:pt x="34" y="0"/>
                  </a:moveTo>
                  <a:cubicBezTo>
                    <a:pt x="32" y="10"/>
                    <a:pt x="34" y="17"/>
                    <a:pt x="24" y="20"/>
                  </a:cubicBezTo>
                  <a:cubicBezTo>
                    <a:pt x="17" y="19"/>
                    <a:pt x="10" y="20"/>
                    <a:pt x="4" y="18"/>
                  </a:cubicBezTo>
                  <a:cubicBezTo>
                    <a:pt x="0" y="17"/>
                    <a:pt x="2" y="7"/>
                    <a:pt x="4" y="6"/>
                  </a:cubicBezTo>
                  <a:cubicBezTo>
                    <a:pt x="12" y="0"/>
                    <a:pt x="24" y="0"/>
                    <a:pt x="34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30" name="Freeform 34"/>
            <p:cNvSpPr>
              <a:spLocks/>
            </p:cNvSpPr>
            <p:nvPr/>
          </p:nvSpPr>
          <p:spPr bwMode="invGray">
            <a:xfrm>
              <a:off x="1421" y="2756"/>
              <a:ext cx="16" cy="12"/>
            </a:xfrm>
            <a:custGeom>
              <a:avLst/>
              <a:gdLst>
                <a:gd name="T0" fmla="*/ 3 w 21"/>
                <a:gd name="T1" fmla="*/ 0 h 16"/>
                <a:gd name="T2" fmla="*/ 13 w 21"/>
                <a:gd name="T3" fmla="*/ 16 h 16"/>
                <a:gd name="T4" fmla="*/ 3 w 21"/>
                <a:gd name="T5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" h="16">
                  <a:moveTo>
                    <a:pt x="3" y="0"/>
                  </a:moveTo>
                  <a:cubicBezTo>
                    <a:pt x="0" y="9"/>
                    <a:pt x="6" y="11"/>
                    <a:pt x="13" y="16"/>
                  </a:cubicBezTo>
                  <a:cubicBezTo>
                    <a:pt x="21" y="4"/>
                    <a:pt x="16" y="2"/>
                    <a:pt x="3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31" name="Freeform 35"/>
            <p:cNvSpPr>
              <a:spLocks/>
            </p:cNvSpPr>
            <p:nvPr/>
          </p:nvSpPr>
          <p:spPr bwMode="invGray">
            <a:xfrm>
              <a:off x="1424" y="2781"/>
              <a:ext cx="16" cy="12"/>
            </a:xfrm>
            <a:custGeom>
              <a:avLst/>
              <a:gdLst>
                <a:gd name="T0" fmla="*/ 3 w 21"/>
                <a:gd name="T1" fmla="*/ 0 h 16"/>
                <a:gd name="T2" fmla="*/ 13 w 21"/>
                <a:gd name="T3" fmla="*/ 16 h 16"/>
                <a:gd name="T4" fmla="*/ 3 w 21"/>
                <a:gd name="T5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" h="16">
                  <a:moveTo>
                    <a:pt x="3" y="0"/>
                  </a:moveTo>
                  <a:cubicBezTo>
                    <a:pt x="0" y="9"/>
                    <a:pt x="6" y="11"/>
                    <a:pt x="13" y="16"/>
                  </a:cubicBezTo>
                  <a:cubicBezTo>
                    <a:pt x="21" y="4"/>
                    <a:pt x="16" y="2"/>
                    <a:pt x="3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32" name="Freeform 36"/>
            <p:cNvSpPr>
              <a:spLocks/>
            </p:cNvSpPr>
            <p:nvPr/>
          </p:nvSpPr>
          <p:spPr bwMode="invGray">
            <a:xfrm>
              <a:off x="1628" y="2913"/>
              <a:ext cx="15" cy="12"/>
            </a:xfrm>
            <a:custGeom>
              <a:avLst/>
              <a:gdLst>
                <a:gd name="T0" fmla="*/ 3 w 21"/>
                <a:gd name="T1" fmla="*/ 0 h 16"/>
                <a:gd name="T2" fmla="*/ 13 w 21"/>
                <a:gd name="T3" fmla="*/ 16 h 16"/>
                <a:gd name="T4" fmla="*/ 3 w 21"/>
                <a:gd name="T5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" h="16">
                  <a:moveTo>
                    <a:pt x="3" y="0"/>
                  </a:moveTo>
                  <a:cubicBezTo>
                    <a:pt x="0" y="9"/>
                    <a:pt x="6" y="11"/>
                    <a:pt x="13" y="16"/>
                  </a:cubicBezTo>
                  <a:cubicBezTo>
                    <a:pt x="21" y="4"/>
                    <a:pt x="16" y="2"/>
                    <a:pt x="3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33" name="Freeform 37"/>
            <p:cNvSpPr>
              <a:spLocks/>
            </p:cNvSpPr>
            <p:nvPr/>
          </p:nvSpPr>
          <p:spPr bwMode="invGray">
            <a:xfrm>
              <a:off x="1752" y="2429"/>
              <a:ext cx="38" cy="18"/>
            </a:xfrm>
            <a:custGeom>
              <a:avLst/>
              <a:gdLst>
                <a:gd name="T0" fmla="*/ 13 w 51"/>
                <a:gd name="T1" fmla="*/ 0 h 24"/>
                <a:gd name="T2" fmla="*/ 7 w 51"/>
                <a:gd name="T3" fmla="*/ 18 h 24"/>
                <a:gd name="T4" fmla="*/ 27 w 51"/>
                <a:gd name="T5" fmla="*/ 24 h 24"/>
                <a:gd name="T6" fmla="*/ 33 w 51"/>
                <a:gd name="T7" fmla="*/ 4 h 24"/>
                <a:gd name="T8" fmla="*/ 13 w 51"/>
                <a:gd name="T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24">
                  <a:moveTo>
                    <a:pt x="13" y="0"/>
                  </a:moveTo>
                  <a:cubicBezTo>
                    <a:pt x="12" y="2"/>
                    <a:pt x="0" y="12"/>
                    <a:pt x="7" y="18"/>
                  </a:cubicBezTo>
                  <a:cubicBezTo>
                    <a:pt x="12" y="22"/>
                    <a:pt x="27" y="24"/>
                    <a:pt x="27" y="24"/>
                  </a:cubicBezTo>
                  <a:cubicBezTo>
                    <a:pt x="44" y="22"/>
                    <a:pt x="51" y="16"/>
                    <a:pt x="33" y="4"/>
                  </a:cubicBezTo>
                  <a:cubicBezTo>
                    <a:pt x="29" y="1"/>
                    <a:pt x="14" y="0"/>
                    <a:pt x="13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34" name="Freeform 38"/>
            <p:cNvSpPr>
              <a:spLocks/>
            </p:cNvSpPr>
            <p:nvPr/>
          </p:nvSpPr>
          <p:spPr bwMode="invGray">
            <a:xfrm>
              <a:off x="1652" y="2224"/>
              <a:ext cx="38" cy="18"/>
            </a:xfrm>
            <a:custGeom>
              <a:avLst/>
              <a:gdLst>
                <a:gd name="T0" fmla="*/ 13 w 51"/>
                <a:gd name="T1" fmla="*/ 0 h 24"/>
                <a:gd name="T2" fmla="*/ 7 w 51"/>
                <a:gd name="T3" fmla="*/ 18 h 24"/>
                <a:gd name="T4" fmla="*/ 27 w 51"/>
                <a:gd name="T5" fmla="*/ 24 h 24"/>
                <a:gd name="T6" fmla="*/ 33 w 51"/>
                <a:gd name="T7" fmla="*/ 4 h 24"/>
                <a:gd name="T8" fmla="*/ 13 w 51"/>
                <a:gd name="T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24">
                  <a:moveTo>
                    <a:pt x="13" y="0"/>
                  </a:moveTo>
                  <a:cubicBezTo>
                    <a:pt x="12" y="2"/>
                    <a:pt x="0" y="12"/>
                    <a:pt x="7" y="18"/>
                  </a:cubicBezTo>
                  <a:cubicBezTo>
                    <a:pt x="12" y="22"/>
                    <a:pt x="27" y="24"/>
                    <a:pt x="27" y="24"/>
                  </a:cubicBezTo>
                  <a:cubicBezTo>
                    <a:pt x="44" y="22"/>
                    <a:pt x="51" y="16"/>
                    <a:pt x="33" y="4"/>
                  </a:cubicBezTo>
                  <a:cubicBezTo>
                    <a:pt x="29" y="1"/>
                    <a:pt x="14" y="0"/>
                    <a:pt x="13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35" name="Freeform 39"/>
            <p:cNvSpPr>
              <a:spLocks/>
            </p:cNvSpPr>
            <p:nvPr/>
          </p:nvSpPr>
          <p:spPr bwMode="invGray">
            <a:xfrm>
              <a:off x="1717" y="2045"/>
              <a:ext cx="39" cy="18"/>
            </a:xfrm>
            <a:custGeom>
              <a:avLst/>
              <a:gdLst>
                <a:gd name="T0" fmla="*/ 13 w 51"/>
                <a:gd name="T1" fmla="*/ 0 h 24"/>
                <a:gd name="T2" fmla="*/ 7 w 51"/>
                <a:gd name="T3" fmla="*/ 18 h 24"/>
                <a:gd name="T4" fmla="*/ 27 w 51"/>
                <a:gd name="T5" fmla="*/ 24 h 24"/>
                <a:gd name="T6" fmla="*/ 33 w 51"/>
                <a:gd name="T7" fmla="*/ 4 h 24"/>
                <a:gd name="T8" fmla="*/ 13 w 51"/>
                <a:gd name="T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24">
                  <a:moveTo>
                    <a:pt x="13" y="0"/>
                  </a:moveTo>
                  <a:cubicBezTo>
                    <a:pt x="12" y="2"/>
                    <a:pt x="0" y="12"/>
                    <a:pt x="7" y="18"/>
                  </a:cubicBezTo>
                  <a:cubicBezTo>
                    <a:pt x="12" y="22"/>
                    <a:pt x="27" y="24"/>
                    <a:pt x="27" y="24"/>
                  </a:cubicBezTo>
                  <a:cubicBezTo>
                    <a:pt x="44" y="22"/>
                    <a:pt x="51" y="16"/>
                    <a:pt x="33" y="4"/>
                  </a:cubicBezTo>
                  <a:cubicBezTo>
                    <a:pt x="29" y="1"/>
                    <a:pt x="14" y="0"/>
                    <a:pt x="13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36" name="Freeform 40"/>
            <p:cNvSpPr>
              <a:spLocks/>
            </p:cNvSpPr>
            <p:nvPr/>
          </p:nvSpPr>
          <p:spPr bwMode="invGray">
            <a:xfrm>
              <a:off x="1780" y="2153"/>
              <a:ext cx="38" cy="18"/>
            </a:xfrm>
            <a:custGeom>
              <a:avLst/>
              <a:gdLst>
                <a:gd name="T0" fmla="*/ 13 w 51"/>
                <a:gd name="T1" fmla="*/ 0 h 24"/>
                <a:gd name="T2" fmla="*/ 7 w 51"/>
                <a:gd name="T3" fmla="*/ 18 h 24"/>
                <a:gd name="T4" fmla="*/ 27 w 51"/>
                <a:gd name="T5" fmla="*/ 24 h 24"/>
                <a:gd name="T6" fmla="*/ 33 w 51"/>
                <a:gd name="T7" fmla="*/ 4 h 24"/>
                <a:gd name="T8" fmla="*/ 13 w 51"/>
                <a:gd name="T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24">
                  <a:moveTo>
                    <a:pt x="13" y="0"/>
                  </a:moveTo>
                  <a:cubicBezTo>
                    <a:pt x="12" y="2"/>
                    <a:pt x="0" y="12"/>
                    <a:pt x="7" y="18"/>
                  </a:cubicBezTo>
                  <a:cubicBezTo>
                    <a:pt x="12" y="22"/>
                    <a:pt x="27" y="24"/>
                    <a:pt x="27" y="24"/>
                  </a:cubicBezTo>
                  <a:cubicBezTo>
                    <a:pt x="44" y="22"/>
                    <a:pt x="51" y="16"/>
                    <a:pt x="33" y="4"/>
                  </a:cubicBezTo>
                  <a:cubicBezTo>
                    <a:pt x="29" y="1"/>
                    <a:pt x="14" y="0"/>
                    <a:pt x="13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37" name="Freeform 41"/>
            <p:cNvSpPr>
              <a:spLocks/>
            </p:cNvSpPr>
            <p:nvPr/>
          </p:nvSpPr>
          <p:spPr bwMode="invGray">
            <a:xfrm>
              <a:off x="1796" y="1951"/>
              <a:ext cx="696" cy="346"/>
            </a:xfrm>
            <a:custGeom>
              <a:avLst/>
              <a:gdLst>
                <a:gd name="T0" fmla="*/ 28 w 929"/>
                <a:gd name="T1" fmla="*/ 56 h 462"/>
                <a:gd name="T2" fmla="*/ 6 w 929"/>
                <a:gd name="T3" fmla="*/ 92 h 462"/>
                <a:gd name="T4" fmla="*/ 36 w 929"/>
                <a:gd name="T5" fmla="*/ 100 h 462"/>
                <a:gd name="T6" fmla="*/ 16 w 929"/>
                <a:gd name="T7" fmla="*/ 116 h 462"/>
                <a:gd name="T8" fmla="*/ 104 w 929"/>
                <a:gd name="T9" fmla="*/ 136 h 462"/>
                <a:gd name="T10" fmla="*/ 142 w 929"/>
                <a:gd name="T11" fmla="*/ 130 h 462"/>
                <a:gd name="T12" fmla="*/ 250 w 929"/>
                <a:gd name="T13" fmla="*/ 78 h 462"/>
                <a:gd name="T14" fmla="*/ 300 w 929"/>
                <a:gd name="T15" fmla="*/ 66 h 462"/>
                <a:gd name="T16" fmla="*/ 324 w 929"/>
                <a:gd name="T17" fmla="*/ 80 h 462"/>
                <a:gd name="T18" fmla="*/ 272 w 929"/>
                <a:gd name="T19" fmla="*/ 88 h 462"/>
                <a:gd name="T20" fmla="*/ 242 w 929"/>
                <a:gd name="T21" fmla="*/ 112 h 462"/>
                <a:gd name="T22" fmla="*/ 254 w 929"/>
                <a:gd name="T23" fmla="*/ 120 h 462"/>
                <a:gd name="T24" fmla="*/ 260 w 929"/>
                <a:gd name="T25" fmla="*/ 158 h 462"/>
                <a:gd name="T26" fmla="*/ 350 w 929"/>
                <a:gd name="T27" fmla="*/ 192 h 462"/>
                <a:gd name="T28" fmla="*/ 336 w 929"/>
                <a:gd name="T29" fmla="*/ 210 h 462"/>
                <a:gd name="T30" fmla="*/ 368 w 929"/>
                <a:gd name="T31" fmla="*/ 246 h 462"/>
                <a:gd name="T32" fmla="*/ 348 w 929"/>
                <a:gd name="T33" fmla="*/ 266 h 462"/>
                <a:gd name="T34" fmla="*/ 324 w 929"/>
                <a:gd name="T35" fmla="*/ 294 h 462"/>
                <a:gd name="T36" fmla="*/ 294 w 929"/>
                <a:gd name="T37" fmla="*/ 324 h 462"/>
                <a:gd name="T38" fmla="*/ 292 w 929"/>
                <a:gd name="T39" fmla="*/ 420 h 462"/>
                <a:gd name="T40" fmla="*/ 332 w 929"/>
                <a:gd name="T41" fmla="*/ 446 h 462"/>
                <a:gd name="T42" fmla="*/ 388 w 929"/>
                <a:gd name="T43" fmla="*/ 448 h 462"/>
                <a:gd name="T44" fmla="*/ 412 w 929"/>
                <a:gd name="T45" fmla="*/ 422 h 462"/>
                <a:gd name="T46" fmla="*/ 506 w 929"/>
                <a:gd name="T47" fmla="*/ 356 h 462"/>
                <a:gd name="T48" fmla="*/ 572 w 929"/>
                <a:gd name="T49" fmla="*/ 334 h 462"/>
                <a:gd name="T50" fmla="*/ 646 w 929"/>
                <a:gd name="T51" fmla="*/ 308 h 462"/>
                <a:gd name="T52" fmla="*/ 720 w 929"/>
                <a:gd name="T53" fmla="*/ 290 h 462"/>
                <a:gd name="T54" fmla="*/ 762 w 929"/>
                <a:gd name="T55" fmla="*/ 260 h 462"/>
                <a:gd name="T56" fmla="*/ 800 w 929"/>
                <a:gd name="T57" fmla="*/ 200 h 462"/>
                <a:gd name="T58" fmla="*/ 802 w 929"/>
                <a:gd name="T59" fmla="*/ 154 h 462"/>
                <a:gd name="T60" fmla="*/ 802 w 929"/>
                <a:gd name="T61" fmla="*/ 124 h 462"/>
                <a:gd name="T62" fmla="*/ 832 w 929"/>
                <a:gd name="T63" fmla="*/ 90 h 462"/>
                <a:gd name="T64" fmla="*/ 876 w 929"/>
                <a:gd name="T65" fmla="*/ 94 h 462"/>
                <a:gd name="T66" fmla="*/ 922 w 929"/>
                <a:gd name="T67" fmla="*/ 52 h 462"/>
                <a:gd name="T68" fmla="*/ 888 w 929"/>
                <a:gd name="T69" fmla="*/ 56 h 462"/>
                <a:gd name="T70" fmla="*/ 848 w 929"/>
                <a:gd name="T71" fmla="*/ 46 h 462"/>
                <a:gd name="T72" fmla="*/ 794 w 929"/>
                <a:gd name="T73" fmla="*/ 22 h 462"/>
                <a:gd name="T74" fmla="*/ 642 w 929"/>
                <a:gd name="T75" fmla="*/ 26 h 462"/>
                <a:gd name="T76" fmla="*/ 584 w 929"/>
                <a:gd name="T77" fmla="*/ 38 h 462"/>
                <a:gd name="T78" fmla="*/ 556 w 929"/>
                <a:gd name="T79" fmla="*/ 38 h 462"/>
                <a:gd name="T80" fmla="*/ 516 w 929"/>
                <a:gd name="T81" fmla="*/ 54 h 462"/>
                <a:gd name="T82" fmla="*/ 478 w 929"/>
                <a:gd name="T83" fmla="*/ 30 h 462"/>
                <a:gd name="T84" fmla="*/ 432 w 929"/>
                <a:gd name="T85" fmla="*/ 40 h 462"/>
                <a:gd name="T86" fmla="*/ 366 w 929"/>
                <a:gd name="T87" fmla="*/ 52 h 462"/>
                <a:gd name="T88" fmla="*/ 410 w 929"/>
                <a:gd name="T89" fmla="*/ 38 h 462"/>
                <a:gd name="T90" fmla="*/ 352 w 929"/>
                <a:gd name="T91" fmla="*/ 8 h 462"/>
                <a:gd name="T92" fmla="*/ 334 w 929"/>
                <a:gd name="T93" fmla="*/ 2 h 462"/>
                <a:gd name="T94" fmla="*/ 314 w 929"/>
                <a:gd name="T95" fmla="*/ 8 h 462"/>
                <a:gd name="T96" fmla="*/ 240 w 929"/>
                <a:gd name="T97" fmla="*/ 16 h 462"/>
                <a:gd name="T98" fmla="*/ 160 w 929"/>
                <a:gd name="T99" fmla="*/ 28 h 462"/>
                <a:gd name="T100" fmla="*/ 108 w 929"/>
                <a:gd name="T101" fmla="*/ 26 h 462"/>
                <a:gd name="T102" fmla="*/ 114 w 929"/>
                <a:gd name="T103" fmla="*/ 68 h 462"/>
                <a:gd name="T104" fmla="*/ 104 w 929"/>
                <a:gd name="T105" fmla="*/ 52 h 462"/>
                <a:gd name="T106" fmla="*/ 60 w 929"/>
                <a:gd name="T107" fmla="*/ 42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29" h="462">
                  <a:moveTo>
                    <a:pt x="60" y="42"/>
                  </a:moveTo>
                  <a:cubicBezTo>
                    <a:pt x="40" y="45"/>
                    <a:pt x="42" y="46"/>
                    <a:pt x="28" y="56"/>
                  </a:cubicBezTo>
                  <a:cubicBezTo>
                    <a:pt x="26" y="74"/>
                    <a:pt x="27" y="75"/>
                    <a:pt x="10" y="78"/>
                  </a:cubicBezTo>
                  <a:cubicBezTo>
                    <a:pt x="4" y="82"/>
                    <a:pt x="0" y="82"/>
                    <a:pt x="6" y="92"/>
                  </a:cubicBezTo>
                  <a:cubicBezTo>
                    <a:pt x="10" y="98"/>
                    <a:pt x="21" y="96"/>
                    <a:pt x="28" y="98"/>
                  </a:cubicBezTo>
                  <a:cubicBezTo>
                    <a:pt x="31" y="99"/>
                    <a:pt x="36" y="100"/>
                    <a:pt x="36" y="100"/>
                  </a:cubicBezTo>
                  <a:cubicBezTo>
                    <a:pt x="47" y="99"/>
                    <a:pt x="69" y="97"/>
                    <a:pt x="50" y="110"/>
                  </a:cubicBezTo>
                  <a:cubicBezTo>
                    <a:pt x="37" y="108"/>
                    <a:pt x="24" y="104"/>
                    <a:pt x="16" y="116"/>
                  </a:cubicBezTo>
                  <a:cubicBezTo>
                    <a:pt x="24" y="141"/>
                    <a:pt x="68" y="125"/>
                    <a:pt x="94" y="126"/>
                  </a:cubicBezTo>
                  <a:cubicBezTo>
                    <a:pt x="98" y="129"/>
                    <a:pt x="100" y="134"/>
                    <a:pt x="104" y="136"/>
                  </a:cubicBezTo>
                  <a:cubicBezTo>
                    <a:pt x="108" y="138"/>
                    <a:pt x="116" y="140"/>
                    <a:pt x="116" y="140"/>
                  </a:cubicBezTo>
                  <a:cubicBezTo>
                    <a:pt x="129" y="138"/>
                    <a:pt x="133" y="139"/>
                    <a:pt x="142" y="130"/>
                  </a:cubicBezTo>
                  <a:cubicBezTo>
                    <a:pt x="151" y="104"/>
                    <a:pt x="179" y="110"/>
                    <a:pt x="202" y="102"/>
                  </a:cubicBezTo>
                  <a:cubicBezTo>
                    <a:pt x="219" y="96"/>
                    <a:pt x="233" y="84"/>
                    <a:pt x="250" y="78"/>
                  </a:cubicBezTo>
                  <a:cubicBezTo>
                    <a:pt x="260" y="75"/>
                    <a:pt x="269" y="74"/>
                    <a:pt x="280" y="72"/>
                  </a:cubicBezTo>
                  <a:cubicBezTo>
                    <a:pt x="287" y="71"/>
                    <a:pt x="300" y="66"/>
                    <a:pt x="300" y="66"/>
                  </a:cubicBezTo>
                  <a:cubicBezTo>
                    <a:pt x="311" y="49"/>
                    <a:pt x="336" y="54"/>
                    <a:pt x="354" y="60"/>
                  </a:cubicBezTo>
                  <a:cubicBezTo>
                    <a:pt x="367" y="79"/>
                    <a:pt x="335" y="79"/>
                    <a:pt x="324" y="80"/>
                  </a:cubicBezTo>
                  <a:cubicBezTo>
                    <a:pt x="312" y="83"/>
                    <a:pt x="306" y="93"/>
                    <a:pt x="292" y="96"/>
                  </a:cubicBezTo>
                  <a:cubicBezTo>
                    <a:pt x="284" y="94"/>
                    <a:pt x="279" y="90"/>
                    <a:pt x="272" y="88"/>
                  </a:cubicBezTo>
                  <a:cubicBezTo>
                    <a:pt x="253" y="91"/>
                    <a:pt x="232" y="96"/>
                    <a:pt x="214" y="102"/>
                  </a:cubicBezTo>
                  <a:cubicBezTo>
                    <a:pt x="223" y="108"/>
                    <a:pt x="231" y="109"/>
                    <a:pt x="242" y="112"/>
                  </a:cubicBezTo>
                  <a:cubicBezTo>
                    <a:pt x="245" y="113"/>
                    <a:pt x="250" y="114"/>
                    <a:pt x="250" y="114"/>
                  </a:cubicBezTo>
                  <a:cubicBezTo>
                    <a:pt x="251" y="116"/>
                    <a:pt x="255" y="118"/>
                    <a:pt x="254" y="120"/>
                  </a:cubicBezTo>
                  <a:cubicBezTo>
                    <a:pt x="252" y="124"/>
                    <a:pt x="242" y="128"/>
                    <a:pt x="242" y="128"/>
                  </a:cubicBezTo>
                  <a:cubicBezTo>
                    <a:pt x="233" y="141"/>
                    <a:pt x="247" y="154"/>
                    <a:pt x="260" y="158"/>
                  </a:cubicBezTo>
                  <a:cubicBezTo>
                    <a:pt x="282" y="155"/>
                    <a:pt x="295" y="151"/>
                    <a:pt x="318" y="150"/>
                  </a:cubicBezTo>
                  <a:cubicBezTo>
                    <a:pt x="334" y="155"/>
                    <a:pt x="345" y="176"/>
                    <a:pt x="350" y="192"/>
                  </a:cubicBezTo>
                  <a:cubicBezTo>
                    <a:pt x="349" y="195"/>
                    <a:pt x="350" y="199"/>
                    <a:pt x="348" y="202"/>
                  </a:cubicBezTo>
                  <a:cubicBezTo>
                    <a:pt x="345" y="206"/>
                    <a:pt x="336" y="210"/>
                    <a:pt x="336" y="210"/>
                  </a:cubicBezTo>
                  <a:cubicBezTo>
                    <a:pt x="327" y="224"/>
                    <a:pt x="332" y="235"/>
                    <a:pt x="348" y="240"/>
                  </a:cubicBezTo>
                  <a:cubicBezTo>
                    <a:pt x="358" y="237"/>
                    <a:pt x="362" y="237"/>
                    <a:pt x="368" y="246"/>
                  </a:cubicBezTo>
                  <a:cubicBezTo>
                    <a:pt x="360" y="252"/>
                    <a:pt x="346" y="246"/>
                    <a:pt x="338" y="252"/>
                  </a:cubicBezTo>
                  <a:cubicBezTo>
                    <a:pt x="326" y="260"/>
                    <a:pt x="346" y="265"/>
                    <a:pt x="348" y="266"/>
                  </a:cubicBezTo>
                  <a:cubicBezTo>
                    <a:pt x="352" y="278"/>
                    <a:pt x="347" y="279"/>
                    <a:pt x="336" y="286"/>
                  </a:cubicBezTo>
                  <a:cubicBezTo>
                    <a:pt x="332" y="289"/>
                    <a:pt x="324" y="294"/>
                    <a:pt x="324" y="294"/>
                  </a:cubicBezTo>
                  <a:cubicBezTo>
                    <a:pt x="315" y="308"/>
                    <a:pt x="320" y="303"/>
                    <a:pt x="310" y="310"/>
                  </a:cubicBezTo>
                  <a:cubicBezTo>
                    <a:pt x="306" y="316"/>
                    <a:pt x="294" y="324"/>
                    <a:pt x="294" y="324"/>
                  </a:cubicBezTo>
                  <a:cubicBezTo>
                    <a:pt x="285" y="338"/>
                    <a:pt x="288" y="331"/>
                    <a:pt x="284" y="342"/>
                  </a:cubicBezTo>
                  <a:cubicBezTo>
                    <a:pt x="285" y="374"/>
                    <a:pt x="283" y="393"/>
                    <a:pt x="292" y="420"/>
                  </a:cubicBezTo>
                  <a:cubicBezTo>
                    <a:pt x="295" y="429"/>
                    <a:pt x="307" y="435"/>
                    <a:pt x="314" y="440"/>
                  </a:cubicBezTo>
                  <a:cubicBezTo>
                    <a:pt x="319" y="444"/>
                    <a:pt x="332" y="446"/>
                    <a:pt x="332" y="446"/>
                  </a:cubicBezTo>
                  <a:cubicBezTo>
                    <a:pt x="340" y="457"/>
                    <a:pt x="345" y="459"/>
                    <a:pt x="358" y="462"/>
                  </a:cubicBezTo>
                  <a:cubicBezTo>
                    <a:pt x="376" y="459"/>
                    <a:pt x="375" y="457"/>
                    <a:pt x="388" y="448"/>
                  </a:cubicBezTo>
                  <a:cubicBezTo>
                    <a:pt x="390" y="441"/>
                    <a:pt x="394" y="435"/>
                    <a:pt x="400" y="430"/>
                  </a:cubicBezTo>
                  <a:cubicBezTo>
                    <a:pt x="404" y="427"/>
                    <a:pt x="412" y="422"/>
                    <a:pt x="412" y="422"/>
                  </a:cubicBezTo>
                  <a:cubicBezTo>
                    <a:pt x="417" y="415"/>
                    <a:pt x="451" y="367"/>
                    <a:pt x="458" y="364"/>
                  </a:cubicBezTo>
                  <a:cubicBezTo>
                    <a:pt x="475" y="356"/>
                    <a:pt x="486" y="357"/>
                    <a:pt x="506" y="356"/>
                  </a:cubicBezTo>
                  <a:cubicBezTo>
                    <a:pt x="525" y="350"/>
                    <a:pt x="533" y="342"/>
                    <a:pt x="554" y="340"/>
                  </a:cubicBezTo>
                  <a:cubicBezTo>
                    <a:pt x="560" y="338"/>
                    <a:pt x="566" y="336"/>
                    <a:pt x="572" y="334"/>
                  </a:cubicBezTo>
                  <a:cubicBezTo>
                    <a:pt x="576" y="333"/>
                    <a:pt x="584" y="330"/>
                    <a:pt x="584" y="330"/>
                  </a:cubicBezTo>
                  <a:cubicBezTo>
                    <a:pt x="603" y="311"/>
                    <a:pt x="618" y="310"/>
                    <a:pt x="646" y="308"/>
                  </a:cubicBezTo>
                  <a:cubicBezTo>
                    <a:pt x="665" y="304"/>
                    <a:pt x="684" y="303"/>
                    <a:pt x="704" y="302"/>
                  </a:cubicBezTo>
                  <a:cubicBezTo>
                    <a:pt x="712" y="299"/>
                    <a:pt x="712" y="293"/>
                    <a:pt x="720" y="290"/>
                  </a:cubicBezTo>
                  <a:cubicBezTo>
                    <a:pt x="732" y="285"/>
                    <a:pt x="743" y="285"/>
                    <a:pt x="754" y="278"/>
                  </a:cubicBezTo>
                  <a:cubicBezTo>
                    <a:pt x="756" y="271"/>
                    <a:pt x="760" y="267"/>
                    <a:pt x="762" y="260"/>
                  </a:cubicBezTo>
                  <a:cubicBezTo>
                    <a:pt x="763" y="247"/>
                    <a:pt x="762" y="233"/>
                    <a:pt x="764" y="220"/>
                  </a:cubicBezTo>
                  <a:cubicBezTo>
                    <a:pt x="764" y="219"/>
                    <a:pt x="794" y="204"/>
                    <a:pt x="800" y="200"/>
                  </a:cubicBezTo>
                  <a:cubicBezTo>
                    <a:pt x="807" y="189"/>
                    <a:pt x="808" y="186"/>
                    <a:pt x="820" y="182"/>
                  </a:cubicBezTo>
                  <a:cubicBezTo>
                    <a:pt x="825" y="166"/>
                    <a:pt x="814" y="162"/>
                    <a:pt x="802" y="154"/>
                  </a:cubicBezTo>
                  <a:cubicBezTo>
                    <a:pt x="797" y="151"/>
                    <a:pt x="790" y="142"/>
                    <a:pt x="790" y="142"/>
                  </a:cubicBezTo>
                  <a:cubicBezTo>
                    <a:pt x="786" y="131"/>
                    <a:pt x="792" y="127"/>
                    <a:pt x="802" y="124"/>
                  </a:cubicBezTo>
                  <a:cubicBezTo>
                    <a:pt x="810" y="116"/>
                    <a:pt x="813" y="98"/>
                    <a:pt x="820" y="94"/>
                  </a:cubicBezTo>
                  <a:cubicBezTo>
                    <a:pt x="824" y="92"/>
                    <a:pt x="832" y="90"/>
                    <a:pt x="832" y="90"/>
                  </a:cubicBezTo>
                  <a:cubicBezTo>
                    <a:pt x="844" y="92"/>
                    <a:pt x="848" y="92"/>
                    <a:pt x="856" y="100"/>
                  </a:cubicBezTo>
                  <a:cubicBezTo>
                    <a:pt x="863" y="98"/>
                    <a:pt x="876" y="94"/>
                    <a:pt x="876" y="94"/>
                  </a:cubicBezTo>
                  <a:cubicBezTo>
                    <a:pt x="889" y="81"/>
                    <a:pt x="906" y="77"/>
                    <a:pt x="924" y="74"/>
                  </a:cubicBezTo>
                  <a:cubicBezTo>
                    <a:pt x="929" y="67"/>
                    <a:pt x="929" y="58"/>
                    <a:pt x="922" y="52"/>
                  </a:cubicBezTo>
                  <a:cubicBezTo>
                    <a:pt x="918" y="49"/>
                    <a:pt x="910" y="44"/>
                    <a:pt x="910" y="44"/>
                  </a:cubicBezTo>
                  <a:cubicBezTo>
                    <a:pt x="894" y="47"/>
                    <a:pt x="899" y="49"/>
                    <a:pt x="888" y="56"/>
                  </a:cubicBezTo>
                  <a:cubicBezTo>
                    <a:pt x="884" y="58"/>
                    <a:pt x="876" y="60"/>
                    <a:pt x="876" y="60"/>
                  </a:cubicBezTo>
                  <a:cubicBezTo>
                    <a:pt x="853" y="59"/>
                    <a:pt x="810" y="59"/>
                    <a:pt x="848" y="46"/>
                  </a:cubicBezTo>
                  <a:cubicBezTo>
                    <a:pt x="844" y="33"/>
                    <a:pt x="831" y="37"/>
                    <a:pt x="818" y="36"/>
                  </a:cubicBezTo>
                  <a:cubicBezTo>
                    <a:pt x="809" y="33"/>
                    <a:pt x="802" y="27"/>
                    <a:pt x="794" y="22"/>
                  </a:cubicBezTo>
                  <a:cubicBezTo>
                    <a:pt x="790" y="20"/>
                    <a:pt x="782" y="18"/>
                    <a:pt x="782" y="18"/>
                  </a:cubicBezTo>
                  <a:cubicBezTo>
                    <a:pt x="727" y="19"/>
                    <a:pt x="688" y="11"/>
                    <a:pt x="642" y="26"/>
                  </a:cubicBezTo>
                  <a:cubicBezTo>
                    <a:pt x="635" y="16"/>
                    <a:pt x="632" y="18"/>
                    <a:pt x="620" y="20"/>
                  </a:cubicBezTo>
                  <a:cubicBezTo>
                    <a:pt x="611" y="34"/>
                    <a:pt x="600" y="36"/>
                    <a:pt x="584" y="38"/>
                  </a:cubicBezTo>
                  <a:cubicBezTo>
                    <a:pt x="575" y="44"/>
                    <a:pt x="581" y="46"/>
                    <a:pt x="578" y="56"/>
                  </a:cubicBezTo>
                  <a:cubicBezTo>
                    <a:pt x="572" y="47"/>
                    <a:pt x="566" y="41"/>
                    <a:pt x="556" y="38"/>
                  </a:cubicBezTo>
                  <a:cubicBezTo>
                    <a:pt x="553" y="38"/>
                    <a:pt x="539" y="39"/>
                    <a:pt x="534" y="42"/>
                  </a:cubicBezTo>
                  <a:cubicBezTo>
                    <a:pt x="528" y="46"/>
                    <a:pt x="516" y="54"/>
                    <a:pt x="516" y="54"/>
                  </a:cubicBezTo>
                  <a:cubicBezTo>
                    <a:pt x="507" y="52"/>
                    <a:pt x="503" y="51"/>
                    <a:pt x="500" y="42"/>
                  </a:cubicBezTo>
                  <a:cubicBezTo>
                    <a:pt x="505" y="28"/>
                    <a:pt x="488" y="31"/>
                    <a:pt x="478" y="30"/>
                  </a:cubicBezTo>
                  <a:cubicBezTo>
                    <a:pt x="469" y="33"/>
                    <a:pt x="473" y="37"/>
                    <a:pt x="464" y="40"/>
                  </a:cubicBezTo>
                  <a:cubicBezTo>
                    <a:pt x="447" y="34"/>
                    <a:pt x="451" y="27"/>
                    <a:pt x="432" y="40"/>
                  </a:cubicBezTo>
                  <a:cubicBezTo>
                    <a:pt x="427" y="54"/>
                    <a:pt x="427" y="52"/>
                    <a:pt x="410" y="50"/>
                  </a:cubicBezTo>
                  <a:cubicBezTo>
                    <a:pt x="391" y="52"/>
                    <a:pt x="385" y="54"/>
                    <a:pt x="366" y="52"/>
                  </a:cubicBezTo>
                  <a:cubicBezTo>
                    <a:pt x="357" y="49"/>
                    <a:pt x="356" y="46"/>
                    <a:pt x="364" y="40"/>
                  </a:cubicBezTo>
                  <a:cubicBezTo>
                    <a:pt x="380" y="42"/>
                    <a:pt x="395" y="43"/>
                    <a:pt x="410" y="38"/>
                  </a:cubicBezTo>
                  <a:cubicBezTo>
                    <a:pt x="426" y="15"/>
                    <a:pt x="386" y="21"/>
                    <a:pt x="370" y="20"/>
                  </a:cubicBezTo>
                  <a:cubicBezTo>
                    <a:pt x="364" y="16"/>
                    <a:pt x="358" y="12"/>
                    <a:pt x="352" y="8"/>
                  </a:cubicBezTo>
                  <a:cubicBezTo>
                    <a:pt x="348" y="5"/>
                    <a:pt x="340" y="0"/>
                    <a:pt x="340" y="0"/>
                  </a:cubicBezTo>
                  <a:cubicBezTo>
                    <a:pt x="338" y="1"/>
                    <a:pt x="336" y="1"/>
                    <a:pt x="334" y="2"/>
                  </a:cubicBezTo>
                  <a:cubicBezTo>
                    <a:pt x="331" y="3"/>
                    <a:pt x="329" y="3"/>
                    <a:pt x="326" y="4"/>
                  </a:cubicBezTo>
                  <a:cubicBezTo>
                    <a:pt x="322" y="5"/>
                    <a:pt x="314" y="8"/>
                    <a:pt x="314" y="8"/>
                  </a:cubicBezTo>
                  <a:cubicBezTo>
                    <a:pt x="305" y="22"/>
                    <a:pt x="288" y="6"/>
                    <a:pt x="276" y="2"/>
                  </a:cubicBezTo>
                  <a:cubicBezTo>
                    <a:pt x="270" y="3"/>
                    <a:pt x="241" y="16"/>
                    <a:pt x="240" y="16"/>
                  </a:cubicBezTo>
                  <a:cubicBezTo>
                    <a:pt x="226" y="17"/>
                    <a:pt x="212" y="17"/>
                    <a:pt x="198" y="18"/>
                  </a:cubicBezTo>
                  <a:cubicBezTo>
                    <a:pt x="183" y="19"/>
                    <a:pt x="172" y="20"/>
                    <a:pt x="160" y="28"/>
                  </a:cubicBezTo>
                  <a:cubicBezTo>
                    <a:pt x="146" y="26"/>
                    <a:pt x="141" y="27"/>
                    <a:pt x="130" y="20"/>
                  </a:cubicBezTo>
                  <a:cubicBezTo>
                    <a:pt x="123" y="22"/>
                    <a:pt x="115" y="24"/>
                    <a:pt x="108" y="26"/>
                  </a:cubicBezTo>
                  <a:cubicBezTo>
                    <a:pt x="102" y="35"/>
                    <a:pt x="113" y="41"/>
                    <a:pt x="122" y="44"/>
                  </a:cubicBezTo>
                  <a:cubicBezTo>
                    <a:pt x="125" y="52"/>
                    <a:pt x="114" y="68"/>
                    <a:pt x="114" y="68"/>
                  </a:cubicBezTo>
                  <a:cubicBezTo>
                    <a:pt x="112" y="79"/>
                    <a:pt x="111" y="82"/>
                    <a:pt x="100" y="78"/>
                  </a:cubicBezTo>
                  <a:cubicBezTo>
                    <a:pt x="93" y="67"/>
                    <a:pt x="100" y="63"/>
                    <a:pt x="104" y="52"/>
                  </a:cubicBezTo>
                  <a:cubicBezTo>
                    <a:pt x="96" y="44"/>
                    <a:pt x="91" y="36"/>
                    <a:pt x="80" y="32"/>
                  </a:cubicBezTo>
                  <a:cubicBezTo>
                    <a:pt x="73" y="34"/>
                    <a:pt x="67" y="39"/>
                    <a:pt x="60" y="42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38" name="Freeform 42"/>
            <p:cNvSpPr>
              <a:spLocks/>
            </p:cNvSpPr>
            <p:nvPr/>
          </p:nvSpPr>
          <p:spPr bwMode="invGray">
            <a:xfrm>
              <a:off x="2009" y="2135"/>
              <a:ext cx="39" cy="24"/>
            </a:xfrm>
            <a:custGeom>
              <a:avLst/>
              <a:gdLst>
                <a:gd name="T0" fmla="*/ 34 w 52"/>
                <a:gd name="T1" fmla="*/ 0 h 32"/>
                <a:gd name="T2" fmla="*/ 8 w 52"/>
                <a:gd name="T3" fmla="*/ 20 h 32"/>
                <a:gd name="T4" fmla="*/ 24 w 52"/>
                <a:gd name="T5" fmla="*/ 32 h 32"/>
                <a:gd name="T6" fmla="*/ 42 w 52"/>
                <a:gd name="T7" fmla="*/ 30 h 32"/>
                <a:gd name="T8" fmla="*/ 34 w 52"/>
                <a:gd name="T9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32">
                  <a:moveTo>
                    <a:pt x="34" y="0"/>
                  </a:moveTo>
                  <a:cubicBezTo>
                    <a:pt x="30" y="12"/>
                    <a:pt x="19" y="16"/>
                    <a:pt x="8" y="20"/>
                  </a:cubicBezTo>
                  <a:cubicBezTo>
                    <a:pt x="0" y="32"/>
                    <a:pt x="14" y="31"/>
                    <a:pt x="24" y="32"/>
                  </a:cubicBezTo>
                  <a:cubicBezTo>
                    <a:pt x="30" y="31"/>
                    <a:pt x="36" y="32"/>
                    <a:pt x="42" y="30"/>
                  </a:cubicBezTo>
                  <a:cubicBezTo>
                    <a:pt x="52" y="26"/>
                    <a:pt x="34" y="3"/>
                    <a:pt x="34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39" name="Freeform 43"/>
            <p:cNvSpPr>
              <a:spLocks/>
            </p:cNvSpPr>
            <p:nvPr/>
          </p:nvSpPr>
          <p:spPr bwMode="invGray">
            <a:xfrm>
              <a:off x="2292" y="2201"/>
              <a:ext cx="128" cy="54"/>
            </a:xfrm>
            <a:custGeom>
              <a:avLst/>
              <a:gdLst>
                <a:gd name="T0" fmla="*/ 102 w 172"/>
                <a:gd name="T1" fmla="*/ 8 h 72"/>
                <a:gd name="T2" fmla="*/ 66 w 172"/>
                <a:gd name="T3" fmla="*/ 4 h 72"/>
                <a:gd name="T4" fmla="*/ 54 w 172"/>
                <a:gd name="T5" fmla="*/ 0 h 72"/>
                <a:gd name="T6" fmla="*/ 0 w 172"/>
                <a:gd name="T7" fmla="*/ 28 h 72"/>
                <a:gd name="T8" fmla="*/ 28 w 172"/>
                <a:gd name="T9" fmla="*/ 40 h 72"/>
                <a:gd name="T10" fmla="*/ 42 w 172"/>
                <a:gd name="T11" fmla="*/ 60 h 72"/>
                <a:gd name="T12" fmla="*/ 66 w 172"/>
                <a:gd name="T13" fmla="*/ 68 h 72"/>
                <a:gd name="T14" fmla="*/ 78 w 172"/>
                <a:gd name="T15" fmla="*/ 72 h 72"/>
                <a:gd name="T16" fmla="*/ 130 w 172"/>
                <a:gd name="T17" fmla="*/ 60 h 72"/>
                <a:gd name="T18" fmla="*/ 172 w 172"/>
                <a:gd name="T19" fmla="*/ 44 h 72"/>
                <a:gd name="T20" fmla="*/ 148 w 172"/>
                <a:gd name="T21" fmla="*/ 18 h 72"/>
                <a:gd name="T22" fmla="*/ 136 w 172"/>
                <a:gd name="T23" fmla="*/ 4 h 72"/>
                <a:gd name="T24" fmla="*/ 102 w 172"/>
                <a:gd name="T25" fmla="*/ 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2" h="72">
                  <a:moveTo>
                    <a:pt x="102" y="8"/>
                  </a:moveTo>
                  <a:cubicBezTo>
                    <a:pt x="89" y="12"/>
                    <a:pt x="78" y="8"/>
                    <a:pt x="66" y="4"/>
                  </a:cubicBezTo>
                  <a:cubicBezTo>
                    <a:pt x="62" y="3"/>
                    <a:pt x="54" y="0"/>
                    <a:pt x="54" y="0"/>
                  </a:cubicBezTo>
                  <a:cubicBezTo>
                    <a:pt x="38" y="5"/>
                    <a:pt x="12" y="16"/>
                    <a:pt x="0" y="28"/>
                  </a:cubicBezTo>
                  <a:cubicBezTo>
                    <a:pt x="4" y="39"/>
                    <a:pt x="18" y="39"/>
                    <a:pt x="28" y="40"/>
                  </a:cubicBezTo>
                  <a:cubicBezTo>
                    <a:pt x="39" y="44"/>
                    <a:pt x="41" y="60"/>
                    <a:pt x="42" y="60"/>
                  </a:cubicBezTo>
                  <a:cubicBezTo>
                    <a:pt x="50" y="63"/>
                    <a:pt x="58" y="65"/>
                    <a:pt x="66" y="68"/>
                  </a:cubicBezTo>
                  <a:cubicBezTo>
                    <a:pt x="70" y="69"/>
                    <a:pt x="78" y="72"/>
                    <a:pt x="78" y="72"/>
                  </a:cubicBezTo>
                  <a:cubicBezTo>
                    <a:pt x="92" y="71"/>
                    <a:pt x="117" y="69"/>
                    <a:pt x="130" y="60"/>
                  </a:cubicBezTo>
                  <a:cubicBezTo>
                    <a:pt x="148" y="48"/>
                    <a:pt x="150" y="46"/>
                    <a:pt x="172" y="44"/>
                  </a:cubicBezTo>
                  <a:cubicBezTo>
                    <a:pt x="169" y="29"/>
                    <a:pt x="162" y="23"/>
                    <a:pt x="148" y="18"/>
                  </a:cubicBezTo>
                  <a:cubicBezTo>
                    <a:pt x="145" y="10"/>
                    <a:pt x="144" y="7"/>
                    <a:pt x="136" y="4"/>
                  </a:cubicBezTo>
                  <a:cubicBezTo>
                    <a:pt x="134" y="4"/>
                    <a:pt x="105" y="11"/>
                    <a:pt x="102" y="8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40" name="Freeform 44"/>
            <p:cNvSpPr>
              <a:spLocks/>
            </p:cNvSpPr>
            <p:nvPr/>
          </p:nvSpPr>
          <p:spPr bwMode="invGray">
            <a:xfrm>
              <a:off x="2393" y="2038"/>
              <a:ext cx="39" cy="24"/>
            </a:xfrm>
            <a:custGeom>
              <a:avLst/>
              <a:gdLst>
                <a:gd name="T0" fmla="*/ 34 w 52"/>
                <a:gd name="T1" fmla="*/ 0 h 32"/>
                <a:gd name="T2" fmla="*/ 8 w 52"/>
                <a:gd name="T3" fmla="*/ 20 h 32"/>
                <a:gd name="T4" fmla="*/ 24 w 52"/>
                <a:gd name="T5" fmla="*/ 32 h 32"/>
                <a:gd name="T6" fmla="*/ 42 w 52"/>
                <a:gd name="T7" fmla="*/ 30 h 32"/>
                <a:gd name="T8" fmla="*/ 34 w 52"/>
                <a:gd name="T9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32">
                  <a:moveTo>
                    <a:pt x="34" y="0"/>
                  </a:moveTo>
                  <a:cubicBezTo>
                    <a:pt x="30" y="12"/>
                    <a:pt x="19" y="16"/>
                    <a:pt x="8" y="20"/>
                  </a:cubicBezTo>
                  <a:cubicBezTo>
                    <a:pt x="0" y="32"/>
                    <a:pt x="14" y="31"/>
                    <a:pt x="24" y="32"/>
                  </a:cubicBezTo>
                  <a:cubicBezTo>
                    <a:pt x="30" y="31"/>
                    <a:pt x="36" y="32"/>
                    <a:pt x="42" y="30"/>
                  </a:cubicBezTo>
                  <a:cubicBezTo>
                    <a:pt x="52" y="26"/>
                    <a:pt x="34" y="3"/>
                    <a:pt x="34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41" name="Freeform 45"/>
            <p:cNvSpPr>
              <a:spLocks/>
            </p:cNvSpPr>
            <p:nvPr/>
          </p:nvSpPr>
          <p:spPr bwMode="invGray">
            <a:xfrm>
              <a:off x="2662" y="2006"/>
              <a:ext cx="155" cy="63"/>
            </a:xfrm>
            <a:custGeom>
              <a:avLst/>
              <a:gdLst>
                <a:gd name="T0" fmla="*/ 191 w 206"/>
                <a:gd name="T1" fmla="*/ 7 h 85"/>
                <a:gd name="T2" fmla="*/ 103 w 206"/>
                <a:gd name="T3" fmla="*/ 9 h 85"/>
                <a:gd name="T4" fmla="*/ 109 w 206"/>
                <a:gd name="T5" fmla="*/ 25 h 85"/>
                <a:gd name="T6" fmla="*/ 107 w 206"/>
                <a:gd name="T7" fmla="*/ 33 h 85"/>
                <a:gd name="T8" fmla="*/ 89 w 206"/>
                <a:gd name="T9" fmla="*/ 27 h 85"/>
                <a:gd name="T10" fmla="*/ 77 w 206"/>
                <a:gd name="T11" fmla="*/ 19 h 85"/>
                <a:gd name="T12" fmla="*/ 23 w 206"/>
                <a:gd name="T13" fmla="*/ 27 h 85"/>
                <a:gd name="T14" fmla="*/ 31 w 206"/>
                <a:gd name="T15" fmla="*/ 49 h 85"/>
                <a:gd name="T16" fmla="*/ 55 w 206"/>
                <a:gd name="T17" fmla="*/ 53 h 85"/>
                <a:gd name="T18" fmla="*/ 75 w 206"/>
                <a:gd name="T19" fmla="*/ 73 h 85"/>
                <a:gd name="T20" fmla="*/ 89 w 206"/>
                <a:gd name="T21" fmla="*/ 85 h 85"/>
                <a:gd name="T22" fmla="*/ 109 w 206"/>
                <a:gd name="T23" fmla="*/ 67 h 85"/>
                <a:gd name="T24" fmla="*/ 121 w 206"/>
                <a:gd name="T25" fmla="*/ 59 h 85"/>
                <a:gd name="T26" fmla="*/ 127 w 206"/>
                <a:gd name="T27" fmla="*/ 47 h 85"/>
                <a:gd name="T28" fmla="*/ 167 w 206"/>
                <a:gd name="T29" fmla="*/ 35 h 85"/>
                <a:gd name="T30" fmla="*/ 187 w 206"/>
                <a:gd name="T31" fmla="*/ 31 h 85"/>
                <a:gd name="T32" fmla="*/ 199 w 206"/>
                <a:gd name="T33" fmla="*/ 27 h 85"/>
                <a:gd name="T34" fmla="*/ 191 w 206"/>
                <a:gd name="T35" fmla="*/ 7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06" h="85">
                  <a:moveTo>
                    <a:pt x="191" y="7"/>
                  </a:moveTo>
                  <a:cubicBezTo>
                    <a:pt x="165" y="6"/>
                    <a:pt x="130" y="0"/>
                    <a:pt x="103" y="9"/>
                  </a:cubicBezTo>
                  <a:cubicBezTo>
                    <a:pt x="100" y="18"/>
                    <a:pt x="101" y="20"/>
                    <a:pt x="109" y="25"/>
                  </a:cubicBezTo>
                  <a:cubicBezTo>
                    <a:pt x="111" y="28"/>
                    <a:pt x="118" y="34"/>
                    <a:pt x="107" y="33"/>
                  </a:cubicBezTo>
                  <a:cubicBezTo>
                    <a:pt x="101" y="32"/>
                    <a:pt x="89" y="27"/>
                    <a:pt x="89" y="27"/>
                  </a:cubicBezTo>
                  <a:cubicBezTo>
                    <a:pt x="86" y="24"/>
                    <a:pt x="82" y="18"/>
                    <a:pt x="77" y="19"/>
                  </a:cubicBezTo>
                  <a:cubicBezTo>
                    <a:pt x="52" y="22"/>
                    <a:pt x="57" y="25"/>
                    <a:pt x="23" y="27"/>
                  </a:cubicBezTo>
                  <a:cubicBezTo>
                    <a:pt x="0" y="31"/>
                    <a:pt x="18" y="45"/>
                    <a:pt x="31" y="49"/>
                  </a:cubicBezTo>
                  <a:cubicBezTo>
                    <a:pt x="43" y="53"/>
                    <a:pt x="35" y="51"/>
                    <a:pt x="55" y="53"/>
                  </a:cubicBezTo>
                  <a:cubicBezTo>
                    <a:pt x="63" y="59"/>
                    <a:pt x="66" y="67"/>
                    <a:pt x="75" y="73"/>
                  </a:cubicBezTo>
                  <a:cubicBezTo>
                    <a:pt x="78" y="81"/>
                    <a:pt x="81" y="82"/>
                    <a:pt x="89" y="85"/>
                  </a:cubicBezTo>
                  <a:cubicBezTo>
                    <a:pt x="104" y="81"/>
                    <a:pt x="99" y="75"/>
                    <a:pt x="109" y="67"/>
                  </a:cubicBezTo>
                  <a:cubicBezTo>
                    <a:pt x="113" y="64"/>
                    <a:pt x="121" y="59"/>
                    <a:pt x="121" y="59"/>
                  </a:cubicBezTo>
                  <a:cubicBezTo>
                    <a:pt x="123" y="55"/>
                    <a:pt x="124" y="50"/>
                    <a:pt x="127" y="47"/>
                  </a:cubicBezTo>
                  <a:cubicBezTo>
                    <a:pt x="132" y="41"/>
                    <a:pt x="158" y="37"/>
                    <a:pt x="167" y="35"/>
                  </a:cubicBezTo>
                  <a:cubicBezTo>
                    <a:pt x="174" y="34"/>
                    <a:pt x="181" y="33"/>
                    <a:pt x="187" y="31"/>
                  </a:cubicBezTo>
                  <a:cubicBezTo>
                    <a:pt x="191" y="30"/>
                    <a:pt x="199" y="27"/>
                    <a:pt x="199" y="27"/>
                  </a:cubicBezTo>
                  <a:cubicBezTo>
                    <a:pt x="206" y="16"/>
                    <a:pt x="199" y="15"/>
                    <a:pt x="191" y="7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42" name="Freeform 46"/>
            <p:cNvSpPr>
              <a:spLocks/>
            </p:cNvSpPr>
            <p:nvPr/>
          </p:nvSpPr>
          <p:spPr bwMode="invGray">
            <a:xfrm>
              <a:off x="2759" y="2039"/>
              <a:ext cx="48" cy="21"/>
            </a:xfrm>
            <a:custGeom>
              <a:avLst/>
              <a:gdLst>
                <a:gd name="T0" fmla="*/ 36 w 64"/>
                <a:gd name="T1" fmla="*/ 6 h 28"/>
                <a:gd name="T2" fmla="*/ 8 w 64"/>
                <a:gd name="T3" fmla="*/ 4 h 28"/>
                <a:gd name="T4" fmla="*/ 24 w 64"/>
                <a:gd name="T5" fmla="*/ 28 h 28"/>
                <a:gd name="T6" fmla="*/ 54 w 64"/>
                <a:gd name="T7" fmla="*/ 14 h 28"/>
                <a:gd name="T8" fmla="*/ 36 w 64"/>
                <a:gd name="T9" fmla="*/ 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28">
                  <a:moveTo>
                    <a:pt x="36" y="6"/>
                  </a:moveTo>
                  <a:cubicBezTo>
                    <a:pt x="32" y="18"/>
                    <a:pt x="19" y="0"/>
                    <a:pt x="8" y="4"/>
                  </a:cubicBezTo>
                  <a:cubicBezTo>
                    <a:pt x="0" y="16"/>
                    <a:pt x="14" y="27"/>
                    <a:pt x="24" y="28"/>
                  </a:cubicBezTo>
                  <a:cubicBezTo>
                    <a:pt x="30" y="27"/>
                    <a:pt x="48" y="16"/>
                    <a:pt x="54" y="14"/>
                  </a:cubicBezTo>
                  <a:cubicBezTo>
                    <a:pt x="64" y="10"/>
                    <a:pt x="36" y="9"/>
                    <a:pt x="36" y="6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43" name="Freeform 47"/>
            <p:cNvSpPr>
              <a:spLocks/>
            </p:cNvSpPr>
            <p:nvPr/>
          </p:nvSpPr>
          <p:spPr bwMode="invGray">
            <a:xfrm>
              <a:off x="2467" y="2311"/>
              <a:ext cx="109" cy="132"/>
            </a:xfrm>
            <a:custGeom>
              <a:avLst/>
              <a:gdLst>
                <a:gd name="T0" fmla="*/ 24 w 146"/>
                <a:gd name="T1" fmla="*/ 19 h 176"/>
                <a:gd name="T2" fmla="*/ 0 w 146"/>
                <a:gd name="T3" fmla="*/ 25 h 176"/>
                <a:gd name="T4" fmla="*/ 14 w 146"/>
                <a:gd name="T5" fmla="*/ 43 h 176"/>
                <a:gd name="T6" fmla="*/ 34 w 146"/>
                <a:gd name="T7" fmla="*/ 87 h 176"/>
                <a:gd name="T8" fmla="*/ 52 w 146"/>
                <a:gd name="T9" fmla="*/ 91 h 176"/>
                <a:gd name="T10" fmla="*/ 50 w 146"/>
                <a:gd name="T11" fmla="*/ 107 h 176"/>
                <a:gd name="T12" fmla="*/ 28 w 146"/>
                <a:gd name="T13" fmla="*/ 113 h 176"/>
                <a:gd name="T14" fmla="*/ 16 w 146"/>
                <a:gd name="T15" fmla="*/ 131 h 176"/>
                <a:gd name="T16" fmla="*/ 18 w 146"/>
                <a:gd name="T17" fmla="*/ 137 h 176"/>
                <a:gd name="T18" fmla="*/ 30 w 146"/>
                <a:gd name="T19" fmla="*/ 141 h 176"/>
                <a:gd name="T20" fmla="*/ 18 w 146"/>
                <a:gd name="T21" fmla="*/ 169 h 176"/>
                <a:gd name="T22" fmla="*/ 20 w 146"/>
                <a:gd name="T23" fmla="*/ 175 h 176"/>
                <a:gd name="T24" fmla="*/ 34 w 146"/>
                <a:gd name="T25" fmla="*/ 171 h 176"/>
                <a:gd name="T26" fmla="*/ 58 w 146"/>
                <a:gd name="T27" fmla="*/ 169 h 176"/>
                <a:gd name="T28" fmla="*/ 92 w 146"/>
                <a:gd name="T29" fmla="*/ 171 h 176"/>
                <a:gd name="T30" fmla="*/ 110 w 146"/>
                <a:gd name="T31" fmla="*/ 169 h 176"/>
                <a:gd name="T32" fmla="*/ 122 w 146"/>
                <a:gd name="T33" fmla="*/ 165 h 176"/>
                <a:gd name="T34" fmla="*/ 128 w 146"/>
                <a:gd name="T35" fmla="*/ 141 h 176"/>
                <a:gd name="T36" fmla="*/ 146 w 146"/>
                <a:gd name="T37" fmla="*/ 133 h 176"/>
                <a:gd name="T38" fmla="*/ 110 w 146"/>
                <a:gd name="T39" fmla="*/ 109 h 176"/>
                <a:gd name="T40" fmla="*/ 88 w 146"/>
                <a:gd name="T41" fmla="*/ 83 h 176"/>
                <a:gd name="T42" fmla="*/ 82 w 146"/>
                <a:gd name="T43" fmla="*/ 69 h 176"/>
                <a:gd name="T44" fmla="*/ 64 w 146"/>
                <a:gd name="T45" fmla="*/ 61 h 176"/>
                <a:gd name="T46" fmla="*/ 86 w 146"/>
                <a:gd name="T47" fmla="*/ 45 h 176"/>
                <a:gd name="T48" fmla="*/ 64 w 146"/>
                <a:gd name="T49" fmla="*/ 31 h 176"/>
                <a:gd name="T50" fmla="*/ 70 w 146"/>
                <a:gd name="T51" fmla="*/ 13 h 176"/>
                <a:gd name="T52" fmla="*/ 46 w 146"/>
                <a:gd name="T53" fmla="*/ 1 h 176"/>
                <a:gd name="T54" fmla="*/ 30 w 146"/>
                <a:gd name="T55" fmla="*/ 9 h 176"/>
                <a:gd name="T56" fmla="*/ 24 w 146"/>
                <a:gd name="T57" fmla="*/ 19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46" h="176">
                  <a:moveTo>
                    <a:pt x="24" y="19"/>
                  </a:moveTo>
                  <a:cubicBezTo>
                    <a:pt x="13" y="23"/>
                    <a:pt x="7" y="15"/>
                    <a:pt x="0" y="25"/>
                  </a:cubicBezTo>
                  <a:cubicBezTo>
                    <a:pt x="2" y="32"/>
                    <a:pt x="14" y="43"/>
                    <a:pt x="14" y="43"/>
                  </a:cubicBezTo>
                  <a:cubicBezTo>
                    <a:pt x="19" y="58"/>
                    <a:pt x="20" y="78"/>
                    <a:pt x="34" y="87"/>
                  </a:cubicBezTo>
                  <a:cubicBezTo>
                    <a:pt x="42" y="84"/>
                    <a:pt x="45" y="86"/>
                    <a:pt x="52" y="91"/>
                  </a:cubicBezTo>
                  <a:cubicBezTo>
                    <a:pt x="57" y="105"/>
                    <a:pt x="60" y="101"/>
                    <a:pt x="50" y="107"/>
                  </a:cubicBezTo>
                  <a:cubicBezTo>
                    <a:pt x="38" y="105"/>
                    <a:pt x="32" y="101"/>
                    <a:pt x="28" y="113"/>
                  </a:cubicBezTo>
                  <a:cubicBezTo>
                    <a:pt x="32" y="129"/>
                    <a:pt x="33" y="128"/>
                    <a:pt x="16" y="131"/>
                  </a:cubicBezTo>
                  <a:cubicBezTo>
                    <a:pt x="17" y="133"/>
                    <a:pt x="16" y="136"/>
                    <a:pt x="18" y="137"/>
                  </a:cubicBezTo>
                  <a:cubicBezTo>
                    <a:pt x="21" y="139"/>
                    <a:pt x="30" y="141"/>
                    <a:pt x="30" y="141"/>
                  </a:cubicBezTo>
                  <a:cubicBezTo>
                    <a:pt x="28" y="152"/>
                    <a:pt x="21" y="159"/>
                    <a:pt x="18" y="169"/>
                  </a:cubicBezTo>
                  <a:cubicBezTo>
                    <a:pt x="19" y="171"/>
                    <a:pt x="18" y="174"/>
                    <a:pt x="20" y="175"/>
                  </a:cubicBezTo>
                  <a:cubicBezTo>
                    <a:pt x="22" y="176"/>
                    <a:pt x="32" y="171"/>
                    <a:pt x="34" y="171"/>
                  </a:cubicBezTo>
                  <a:cubicBezTo>
                    <a:pt x="42" y="170"/>
                    <a:pt x="50" y="170"/>
                    <a:pt x="58" y="169"/>
                  </a:cubicBezTo>
                  <a:cubicBezTo>
                    <a:pt x="70" y="167"/>
                    <a:pt x="80" y="167"/>
                    <a:pt x="92" y="171"/>
                  </a:cubicBezTo>
                  <a:cubicBezTo>
                    <a:pt x="98" y="170"/>
                    <a:pt x="104" y="170"/>
                    <a:pt x="110" y="169"/>
                  </a:cubicBezTo>
                  <a:cubicBezTo>
                    <a:pt x="114" y="168"/>
                    <a:pt x="122" y="165"/>
                    <a:pt x="122" y="165"/>
                  </a:cubicBezTo>
                  <a:cubicBezTo>
                    <a:pt x="124" y="158"/>
                    <a:pt x="123" y="147"/>
                    <a:pt x="128" y="141"/>
                  </a:cubicBezTo>
                  <a:cubicBezTo>
                    <a:pt x="132" y="136"/>
                    <a:pt x="146" y="133"/>
                    <a:pt x="146" y="133"/>
                  </a:cubicBezTo>
                  <a:cubicBezTo>
                    <a:pt x="142" y="105"/>
                    <a:pt x="143" y="111"/>
                    <a:pt x="110" y="109"/>
                  </a:cubicBezTo>
                  <a:cubicBezTo>
                    <a:pt x="102" y="97"/>
                    <a:pt x="103" y="88"/>
                    <a:pt x="88" y="83"/>
                  </a:cubicBezTo>
                  <a:cubicBezTo>
                    <a:pt x="85" y="79"/>
                    <a:pt x="86" y="72"/>
                    <a:pt x="82" y="69"/>
                  </a:cubicBezTo>
                  <a:cubicBezTo>
                    <a:pt x="77" y="65"/>
                    <a:pt x="69" y="65"/>
                    <a:pt x="64" y="61"/>
                  </a:cubicBezTo>
                  <a:cubicBezTo>
                    <a:pt x="52" y="43"/>
                    <a:pt x="67" y="47"/>
                    <a:pt x="86" y="45"/>
                  </a:cubicBezTo>
                  <a:cubicBezTo>
                    <a:pt x="93" y="25"/>
                    <a:pt x="83" y="29"/>
                    <a:pt x="64" y="31"/>
                  </a:cubicBezTo>
                  <a:cubicBezTo>
                    <a:pt x="62" y="25"/>
                    <a:pt x="70" y="13"/>
                    <a:pt x="70" y="13"/>
                  </a:cubicBezTo>
                  <a:cubicBezTo>
                    <a:pt x="64" y="4"/>
                    <a:pt x="56" y="3"/>
                    <a:pt x="46" y="1"/>
                  </a:cubicBezTo>
                  <a:cubicBezTo>
                    <a:pt x="35" y="3"/>
                    <a:pt x="34" y="0"/>
                    <a:pt x="30" y="9"/>
                  </a:cubicBezTo>
                  <a:cubicBezTo>
                    <a:pt x="25" y="21"/>
                    <a:pt x="29" y="24"/>
                    <a:pt x="24" y="19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44" name="Freeform 48"/>
            <p:cNvSpPr>
              <a:spLocks/>
            </p:cNvSpPr>
            <p:nvPr/>
          </p:nvSpPr>
          <p:spPr bwMode="invGray">
            <a:xfrm>
              <a:off x="2413" y="2359"/>
              <a:ext cx="69" cy="68"/>
            </a:xfrm>
            <a:custGeom>
              <a:avLst/>
              <a:gdLst>
                <a:gd name="T0" fmla="*/ 58 w 92"/>
                <a:gd name="T1" fmla="*/ 6 h 92"/>
                <a:gd name="T2" fmla="*/ 82 w 92"/>
                <a:gd name="T3" fmla="*/ 8 h 92"/>
                <a:gd name="T4" fmla="*/ 92 w 92"/>
                <a:gd name="T5" fmla="*/ 26 h 92"/>
                <a:gd name="T6" fmla="*/ 78 w 92"/>
                <a:gd name="T7" fmla="*/ 48 h 92"/>
                <a:gd name="T8" fmla="*/ 46 w 92"/>
                <a:gd name="T9" fmla="*/ 76 h 92"/>
                <a:gd name="T10" fmla="*/ 18 w 92"/>
                <a:gd name="T11" fmla="*/ 92 h 92"/>
                <a:gd name="T12" fmla="*/ 8 w 92"/>
                <a:gd name="T13" fmla="*/ 72 h 92"/>
                <a:gd name="T14" fmla="*/ 20 w 92"/>
                <a:gd name="T15" fmla="*/ 64 h 92"/>
                <a:gd name="T16" fmla="*/ 14 w 92"/>
                <a:gd name="T17" fmla="*/ 46 h 92"/>
                <a:gd name="T18" fmla="*/ 40 w 92"/>
                <a:gd name="T19" fmla="*/ 28 h 92"/>
                <a:gd name="T20" fmla="*/ 58 w 92"/>
                <a:gd name="T21" fmla="*/ 6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2" h="92">
                  <a:moveTo>
                    <a:pt x="58" y="6"/>
                  </a:moveTo>
                  <a:cubicBezTo>
                    <a:pt x="67" y="0"/>
                    <a:pt x="73" y="2"/>
                    <a:pt x="82" y="8"/>
                  </a:cubicBezTo>
                  <a:cubicBezTo>
                    <a:pt x="91" y="22"/>
                    <a:pt x="88" y="15"/>
                    <a:pt x="92" y="26"/>
                  </a:cubicBezTo>
                  <a:cubicBezTo>
                    <a:pt x="89" y="36"/>
                    <a:pt x="82" y="37"/>
                    <a:pt x="78" y="48"/>
                  </a:cubicBezTo>
                  <a:cubicBezTo>
                    <a:pt x="85" y="69"/>
                    <a:pt x="60" y="71"/>
                    <a:pt x="46" y="76"/>
                  </a:cubicBezTo>
                  <a:cubicBezTo>
                    <a:pt x="40" y="86"/>
                    <a:pt x="28" y="86"/>
                    <a:pt x="18" y="92"/>
                  </a:cubicBezTo>
                  <a:cubicBezTo>
                    <a:pt x="9" y="90"/>
                    <a:pt x="0" y="84"/>
                    <a:pt x="8" y="72"/>
                  </a:cubicBezTo>
                  <a:cubicBezTo>
                    <a:pt x="11" y="68"/>
                    <a:pt x="20" y="64"/>
                    <a:pt x="20" y="64"/>
                  </a:cubicBezTo>
                  <a:cubicBezTo>
                    <a:pt x="23" y="55"/>
                    <a:pt x="21" y="53"/>
                    <a:pt x="14" y="46"/>
                  </a:cubicBezTo>
                  <a:cubicBezTo>
                    <a:pt x="18" y="30"/>
                    <a:pt x="28" y="36"/>
                    <a:pt x="40" y="28"/>
                  </a:cubicBezTo>
                  <a:cubicBezTo>
                    <a:pt x="56" y="17"/>
                    <a:pt x="50" y="24"/>
                    <a:pt x="58" y="6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45" name="Freeform 49"/>
            <p:cNvSpPr>
              <a:spLocks/>
            </p:cNvSpPr>
            <p:nvPr/>
          </p:nvSpPr>
          <p:spPr bwMode="invGray">
            <a:xfrm>
              <a:off x="4099" y="3502"/>
              <a:ext cx="474" cy="495"/>
            </a:xfrm>
            <a:custGeom>
              <a:avLst/>
              <a:gdLst>
                <a:gd name="T0" fmla="*/ 212 w 633"/>
                <a:gd name="T1" fmla="*/ 11 h 660"/>
                <a:gd name="T2" fmla="*/ 176 w 633"/>
                <a:gd name="T3" fmla="*/ 19 h 660"/>
                <a:gd name="T4" fmla="*/ 144 w 633"/>
                <a:gd name="T5" fmla="*/ 51 h 660"/>
                <a:gd name="T6" fmla="*/ 104 w 633"/>
                <a:gd name="T7" fmla="*/ 59 h 660"/>
                <a:gd name="T8" fmla="*/ 84 w 633"/>
                <a:gd name="T9" fmla="*/ 75 h 660"/>
                <a:gd name="T10" fmla="*/ 68 w 633"/>
                <a:gd name="T11" fmla="*/ 115 h 660"/>
                <a:gd name="T12" fmla="*/ 36 w 633"/>
                <a:gd name="T13" fmla="*/ 167 h 660"/>
                <a:gd name="T14" fmla="*/ 0 w 633"/>
                <a:gd name="T15" fmla="*/ 179 h 660"/>
                <a:gd name="T16" fmla="*/ 72 w 633"/>
                <a:gd name="T17" fmla="*/ 323 h 660"/>
                <a:gd name="T18" fmla="*/ 120 w 633"/>
                <a:gd name="T19" fmla="*/ 427 h 660"/>
                <a:gd name="T20" fmla="*/ 144 w 633"/>
                <a:gd name="T21" fmla="*/ 443 h 660"/>
                <a:gd name="T22" fmla="*/ 168 w 633"/>
                <a:gd name="T23" fmla="*/ 451 h 660"/>
                <a:gd name="T24" fmla="*/ 228 w 633"/>
                <a:gd name="T25" fmla="*/ 431 h 660"/>
                <a:gd name="T26" fmla="*/ 252 w 633"/>
                <a:gd name="T27" fmla="*/ 423 h 660"/>
                <a:gd name="T28" fmla="*/ 300 w 633"/>
                <a:gd name="T29" fmla="*/ 451 h 660"/>
                <a:gd name="T30" fmla="*/ 324 w 633"/>
                <a:gd name="T31" fmla="*/ 527 h 660"/>
                <a:gd name="T32" fmla="*/ 336 w 633"/>
                <a:gd name="T33" fmla="*/ 523 h 660"/>
                <a:gd name="T34" fmla="*/ 344 w 633"/>
                <a:gd name="T35" fmla="*/ 511 h 660"/>
                <a:gd name="T36" fmla="*/ 368 w 633"/>
                <a:gd name="T37" fmla="*/ 547 h 660"/>
                <a:gd name="T38" fmla="*/ 404 w 633"/>
                <a:gd name="T39" fmla="*/ 571 h 660"/>
                <a:gd name="T40" fmla="*/ 436 w 633"/>
                <a:gd name="T41" fmla="*/ 603 h 660"/>
                <a:gd name="T42" fmla="*/ 444 w 633"/>
                <a:gd name="T43" fmla="*/ 615 h 660"/>
                <a:gd name="T44" fmla="*/ 456 w 633"/>
                <a:gd name="T45" fmla="*/ 623 h 660"/>
                <a:gd name="T46" fmla="*/ 484 w 633"/>
                <a:gd name="T47" fmla="*/ 655 h 660"/>
                <a:gd name="T48" fmla="*/ 492 w 633"/>
                <a:gd name="T49" fmla="*/ 631 h 660"/>
                <a:gd name="T50" fmla="*/ 540 w 633"/>
                <a:gd name="T51" fmla="*/ 659 h 660"/>
                <a:gd name="T52" fmla="*/ 588 w 633"/>
                <a:gd name="T53" fmla="*/ 655 h 660"/>
                <a:gd name="T54" fmla="*/ 616 w 633"/>
                <a:gd name="T55" fmla="*/ 531 h 660"/>
                <a:gd name="T56" fmla="*/ 632 w 633"/>
                <a:gd name="T57" fmla="*/ 463 h 660"/>
                <a:gd name="T58" fmla="*/ 620 w 633"/>
                <a:gd name="T59" fmla="*/ 367 h 660"/>
                <a:gd name="T60" fmla="*/ 536 w 633"/>
                <a:gd name="T61" fmla="*/ 271 h 660"/>
                <a:gd name="T62" fmla="*/ 528 w 633"/>
                <a:gd name="T63" fmla="*/ 235 h 660"/>
                <a:gd name="T64" fmla="*/ 460 w 633"/>
                <a:gd name="T65" fmla="*/ 179 h 660"/>
                <a:gd name="T66" fmla="*/ 472 w 633"/>
                <a:gd name="T67" fmla="*/ 155 h 660"/>
                <a:gd name="T68" fmla="*/ 456 w 633"/>
                <a:gd name="T69" fmla="*/ 131 h 660"/>
                <a:gd name="T70" fmla="*/ 416 w 633"/>
                <a:gd name="T71" fmla="*/ 79 h 660"/>
                <a:gd name="T72" fmla="*/ 392 w 633"/>
                <a:gd name="T73" fmla="*/ 31 h 660"/>
                <a:gd name="T74" fmla="*/ 388 w 633"/>
                <a:gd name="T75" fmla="*/ 19 h 660"/>
                <a:gd name="T76" fmla="*/ 364 w 633"/>
                <a:gd name="T77" fmla="*/ 151 h 660"/>
                <a:gd name="T78" fmla="*/ 324 w 633"/>
                <a:gd name="T79" fmla="*/ 115 h 660"/>
                <a:gd name="T80" fmla="*/ 292 w 633"/>
                <a:gd name="T81" fmla="*/ 111 h 660"/>
                <a:gd name="T82" fmla="*/ 272 w 633"/>
                <a:gd name="T83" fmla="*/ 87 h 660"/>
                <a:gd name="T84" fmla="*/ 264 w 633"/>
                <a:gd name="T85" fmla="*/ 63 h 660"/>
                <a:gd name="T86" fmla="*/ 276 w 633"/>
                <a:gd name="T87" fmla="*/ 55 h 660"/>
                <a:gd name="T88" fmla="*/ 240 w 633"/>
                <a:gd name="T89" fmla="*/ 19 h 660"/>
                <a:gd name="T90" fmla="*/ 216 w 633"/>
                <a:gd name="T91" fmla="*/ 11 h 660"/>
                <a:gd name="T92" fmla="*/ 204 w 633"/>
                <a:gd name="T93" fmla="*/ 7 h 660"/>
                <a:gd name="T94" fmla="*/ 212 w 633"/>
                <a:gd name="T95" fmla="*/ 11 h 6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33" h="660">
                  <a:moveTo>
                    <a:pt x="212" y="11"/>
                  </a:moveTo>
                  <a:cubicBezTo>
                    <a:pt x="195" y="0"/>
                    <a:pt x="187" y="2"/>
                    <a:pt x="176" y="19"/>
                  </a:cubicBezTo>
                  <a:cubicBezTo>
                    <a:pt x="171" y="61"/>
                    <a:pt x="181" y="88"/>
                    <a:pt x="144" y="51"/>
                  </a:cubicBezTo>
                  <a:cubicBezTo>
                    <a:pt x="131" y="53"/>
                    <a:pt x="115" y="51"/>
                    <a:pt x="104" y="59"/>
                  </a:cubicBezTo>
                  <a:cubicBezTo>
                    <a:pt x="78" y="80"/>
                    <a:pt x="114" y="65"/>
                    <a:pt x="84" y="75"/>
                  </a:cubicBezTo>
                  <a:cubicBezTo>
                    <a:pt x="78" y="94"/>
                    <a:pt x="92" y="107"/>
                    <a:pt x="68" y="115"/>
                  </a:cubicBezTo>
                  <a:cubicBezTo>
                    <a:pt x="55" y="135"/>
                    <a:pt x="59" y="159"/>
                    <a:pt x="36" y="167"/>
                  </a:cubicBezTo>
                  <a:cubicBezTo>
                    <a:pt x="16" y="163"/>
                    <a:pt x="7" y="158"/>
                    <a:pt x="0" y="179"/>
                  </a:cubicBezTo>
                  <a:cubicBezTo>
                    <a:pt x="9" y="232"/>
                    <a:pt x="43" y="279"/>
                    <a:pt x="72" y="323"/>
                  </a:cubicBezTo>
                  <a:cubicBezTo>
                    <a:pt x="82" y="371"/>
                    <a:pt x="85" y="392"/>
                    <a:pt x="120" y="427"/>
                  </a:cubicBezTo>
                  <a:cubicBezTo>
                    <a:pt x="127" y="434"/>
                    <a:pt x="136" y="438"/>
                    <a:pt x="144" y="443"/>
                  </a:cubicBezTo>
                  <a:cubicBezTo>
                    <a:pt x="151" y="448"/>
                    <a:pt x="168" y="451"/>
                    <a:pt x="168" y="451"/>
                  </a:cubicBezTo>
                  <a:cubicBezTo>
                    <a:pt x="188" y="444"/>
                    <a:pt x="208" y="438"/>
                    <a:pt x="228" y="431"/>
                  </a:cubicBezTo>
                  <a:cubicBezTo>
                    <a:pt x="236" y="428"/>
                    <a:pt x="252" y="423"/>
                    <a:pt x="252" y="423"/>
                  </a:cubicBezTo>
                  <a:cubicBezTo>
                    <a:pt x="271" y="429"/>
                    <a:pt x="281" y="445"/>
                    <a:pt x="300" y="451"/>
                  </a:cubicBezTo>
                  <a:cubicBezTo>
                    <a:pt x="320" y="471"/>
                    <a:pt x="315" y="500"/>
                    <a:pt x="324" y="527"/>
                  </a:cubicBezTo>
                  <a:cubicBezTo>
                    <a:pt x="328" y="526"/>
                    <a:pt x="333" y="526"/>
                    <a:pt x="336" y="523"/>
                  </a:cubicBezTo>
                  <a:cubicBezTo>
                    <a:pt x="340" y="520"/>
                    <a:pt x="339" y="511"/>
                    <a:pt x="344" y="511"/>
                  </a:cubicBezTo>
                  <a:cubicBezTo>
                    <a:pt x="358" y="511"/>
                    <a:pt x="362" y="541"/>
                    <a:pt x="368" y="547"/>
                  </a:cubicBezTo>
                  <a:cubicBezTo>
                    <a:pt x="378" y="557"/>
                    <a:pt x="392" y="563"/>
                    <a:pt x="404" y="571"/>
                  </a:cubicBezTo>
                  <a:cubicBezTo>
                    <a:pt x="418" y="580"/>
                    <a:pt x="422" y="594"/>
                    <a:pt x="436" y="603"/>
                  </a:cubicBezTo>
                  <a:cubicBezTo>
                    <a:pt x="439" y="607"/>
                    <a:pt x="441" y="612"/>
                    <a:pt x="444" y="615"/>
                  </a:cubicBezTo>
                  <a:cubicBezTo>
                    <a:pt x="447" y="618"/>
                    <a:pt x="453" y="619"/>
                    <a:pt x="456" y="623"/>
                  </a:cubicBezTo>
                  <a:cubicBezTo>
                    <a:pt x="489" y="660"/>
                    <a:pt x="457" y="637"/>
                    <a:pt x="484" y="655"/>
                  </a:cubicBezTo>
                  <a:cubicBezTo>
                    <a:pt x="487" y="647"/>
                    <a:pt x="485" y="626"/>
                    <a:pt x="492" y="631"/>
                  </a:cubicBezTo>
                  <a:cubicBezTo>
                    <a:pt x="509" y="642"/>
                    <a:pt x="522" y="653"/>
                    <a:pt x="540" y="659"/>
                  </a:cubicBezTo>
                  <a:cubicBezTo>
                    <a:pt x="557" y="642"/>
                    <a:pt x="567" y="648"/>
                    <a:pt x="588" y="655"/>
                  </a:cubicBezTo>
                  <a:cubicBezTo>
                    <a:pt x="611" y="621"/>
                    <a:pt x="573" y="560"/>
                    <a:pt x="616" y="531"/>
                  </a:cubicBezTo>
                  <a:cubicBezTo>
                    <a:pt x="632" y="507"/>
                    <a:pt x="629" y="496"/>
                    <a:pt x="632" y="463"/>
                  </a:cubicBezTo>
                  <a:cubicBezTo>
                    <a:pt x="630" y="440"/>
                    <a:pt x="633" y="390"/>
                    <a:pt x="620" y="367"/>
                  </a:cubicBezTo>
                  <a:cubicBezTo>
                    <a:pt x="600" y="332"/>
                    <a:pt x="565" y="300"/>
                    <a:pt x="536" y="271"/>
                  </a:cubicBezTo>
                  <a:cubicBezTo>
                    <a:pt x="532" y="259"/>
                    <a:pt x="532" y="247"/>
                    <a:pt x="528" y="235"/>
                  </a:cubicBezTo>
                  <a:cubicBezTo>
                    <a:pt x="525" y="225"/>
                    <a:pt x="474" y="188"/>
                    <a:pt x="460" y="179"/>
                  </a:cubicBezTo>
                  <a:cubicBezTo>
                    <a:pt x="463" y="171"/>
                    <a:pt x="471" y="164"/>
                    <a:pt x="472" y="155"/>
                  </a:cubicBezTo>
                  <a:cubicBezTo>
                    <a:pt x="474" y="144"/>
                    <a:pt x="461" y="137"/>
                    <a:pt x="456" y="131"/>
                  </a:cubicBezTo>
                  <a:cubicBezTo>
                    <a:pt x="435" y="106"/>
                    <a:pt x="451" y="88"/>
                    <a:pt x="416" y="79"/>
                  </a:cubicBezTo>
                  <a:cubicBezTo>
                    <a:pt x="395" y="48"/>
                    <a:pt x="403" y="64"/>
                    <a:pt x="392" y="31"/>
                  </a:cubicBezTo>
                  <a:cubicBezTo>
                    <a:pt x="391" y="27"/>
                    <a:pt x="388" y="19"/>
                    <a:pt x="388" y="19"/>
                  </a:cubicBezTo>
                  <a:cubicBezTo>
                    <a:pt x="362" y="58"/>
                    <a:pt x="379" y="107"/>
                    <a:pt x="364" y="151"/>
                  </a:cubicBezTo>
                  <a:cubicBezTo>
                    <a:pt x="344" y="144"/>
                    <a:pt x="344" y="120"/>
                    <a:pt x="324" y="115"/>
                  </a:cubicBezTo>
                  <a:cubicBezTo>
                    <a:pt x="314" y="112"/>
                    <a:pt x="303" y="112"/>
                    <a:pt x="292" y="111"/>
                  </a:cubicBezTo>
                  <a:cubicBezTo>
                    <a:pt x="284" y="103"/>
                    <a:pt x="276" y="97"/>
                    <a:pt x="272" y="87"/>
                  </a:cubicBezTo>
                  <a:cubicBezTo>
                    <a:pt x="269" y="79"/>
                    <a:pt x="264" y="63"/>
                    <a:pt x="264" y="63"/>
                  </a:cubicBezTo>
                  <a:cubicBezTo>
                    <a:pt x="268" y="60"/>
                    <a:pt x="273" y="58"/>
                    <a:pt x="276" y="55"/>
                  </a:cubicBezTo>
                  <a:cubicBezTo>
                    <a:pt x="300" y="31"/>
                    <a:pt x="256" y="24"/>
                    <a:pt x="240" y="19"/>
                  </a:cubicBezTo>
                  <a:cubicBezTo>
                    <a:pt x="232" y="16"/>
                    <a:pt x="224" y="14"/>
                    <a:pt x="216" y="11"/>
                  </a:cubicBezTo>
                  <a:cubicBezTo>
                    <a:pt x="212" y="10"/>
                    <a:pt x="200" y="5"/>
                    <a:pt x="204" y="7"/>
                  </a:cubicBezTo>
                  <a:cubicBezTo>
                    <a:pt x="207" y="8"/>
                    <a:pt x="209" y="10"/>
                    <a:pt x="212" y="11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46" name="Freeform 50"/>
            <p:cNvSpPr>
              <a:spLocks/>
            </p:cNvSpPr>
            <p:nvPr/>
          </p:nvSpPr>
          <p:spPr bwMode="invGray">
            <a:xfrm>
              <a:off x="4246" y="3241"/>
              <a:ext cx="319" cy="210"/>
            </a:xfrm>
            <a:custGeom>
              <a:avLst/>
              <a:gdLst>
                <a:gd name="T0" fmla="*/ 84 w 426"/>
                <a:gd name="T1" fmla="*/ 60 h 280"/>
                <a:gd name="T2" fmla="*/ 68 w 426"/>
                <a:gd name="T3" fmla="*/ 36 h 280"/>
                <a:gd name="T4" fmla="*/ 64 w 426"/>
                <a:gd name="T5" fmla="*/ 16 h 280"/>
                <a:gd name="T6" fmla="*/ 52 w 426"/>
                <a:gd name="T7" fmla="*/ 12 h 280"/>
                <a:gd name="T8" fmla="*/ 16 w 426"/>
                <a:gd name="T9" fmla="*/ 16 h 280"/>
                <a:gd name="T10" fmla="*/ 44 w 426"/>
                <a:gd name="T11" fmla="*/ 40 h 280"/>
                <a:gd name="T12" fmla="*/ 48 w 426"/>
                <a:gd name="T13" fmla="*/ 52 h 280"/>
                <a:gd name="T14" fmla="*/ 24 w 426"/>
                <a:gd name="T15" fmla="*/ 68 h 280"/>
                <a:gd name="T16" fmla="*/ 88 w 426"/>
                <a:gd name="T17" fmla="*/ 92 h 280"/>
                <a:gd name="T18" fmla="*/ 124 w 426"/>
                <a:gd name="T19" fmla="*/ 112 h 280"/>
                <a:gd name="T20" fmla="*/ 128 w 426"/>
                <a:gd name="T21" fmla="*/ 124 h 280"/>
                <a:gd name="T22" fmla="*/ 140 w 426"/>
                <a:gd name="T23" fmla="*/ 132 h 280"/>
                <a:gd name="T24" fmla="*/ 148 w 426"/>
                <a:gd name="T25" fmla="*/ 156 h 280"/>
                <a:gd name="T26" fmla="*/ 132 w 426"/>
                <a:gd name="T27" fmla="*/ 196 h 280"/>
                <a:gd name="T28" fmla="*/ 180 w 426"/>
                <a:gd name="T29" fmla="*/ 188 h 280"/>
                <a:gd name="T30" fmla="*/ 192 w 426"/>
                <a:gd name="T31" fmla="*/ 216 h 280"/>
                <a:gd name="T32" fmla="*/ 216 w 426"/>
                <a:gd name="T33" fmla="*/ 224 h 280"/>
                <a:gd name="T34" fmla="*/ 228 w 426"/>
                <a:gd name="T35" fmla="*/ 228 h 280"/>
                <a:gd name="T36" fmla="*/ 252 w 426"/>
                <a:gd name="T37" fmla="*/ 224 h 280"/>
                <a:gd name="T38" fmla="*/ 276 w 426"/>
                <a:gd name="T39" fmla="*/ 196 h 280"/>
                <a:gd name="T40" fmla="*/ 336 w 426"/>
                <a:gd name="T41" fmla="*/ 252 h 280"/>
                <a:gd name="T42" fmla="*/ 364 w 426"/>
                <a:gd name="T43" fmla="*/ 280 h 280"/>
                <a:gd name="T44" fmla="*/ 360 w 426"/>
                <a:gd name="T45" fmla="*/ 224 h 280"/>
                <a:gd name="T46" fmla="*/ 336 w 426"/>
                <a:gd name="T47" fmla="*/ 200 h 280"/>
                <a:gd name="T48" fmla="*/ 372 w 426"/>
                <a:gd name="T49" fmla="*/ 168 h 280"/>
                <a:gd name="T50" fmla="*/ 408 w 426"/>
                <a:gd name="T51" fmla="*/ 156 h 280"/>
                <a:gd name="T52" fmla="*/ 420 w 426"/>
                <a:gd name="T53" fmla="*/ 152 h 280"/>
                <a:gd name="T54" fmla="*/ 424 w 426"/>
                <a:gd name="T55" fmla="*/ 140 h 280"/>
                <a:gd name="T56" fmla="*/ 356 w 426"/>
                <a:gd name="T57" fmla="*/ 148 h 280"/>
                <a:gd name="T58" fmla="*/ 304 w 426"/>
                <a:gd name="T59" fmla="*/ 140 h 280"/>
                <a:gd name="T60" fmla="*/ 300 w 426"/>
                <a:gd name="T61" fmla="*/ 128 h 280"/>
                <a:gd name="T62" fmla="*/ 292 w 426"/>
                <a:gd name="T63" fmla="*/ 116 h 280"/>
                <a:gd name="T64" fmla="*/ 220 w 426"/>
                <a:gd name="T65" fmla="*/ 80 h 280"/>
                <a:gd name="T66" fmla="*/ 160 w 426"/>
                <a:gd name="T67" fmla="*/ 60 h 280"/>
                <a:gd name="T68" fmla="*/ 136 w 426"/>
                <a:gd name="T69" fmla="*/ 52 h 280"/>
                <a:gd name="T70" fmla="*/ 80 w 426"/>
                <a:gd name="T71" fmla="*/ 52 h 280"/>
                <a:gd name="T72" fmla="*/ 68 w 426"/>
                <a:gd name="T73" fmla="*/ 32 h 280"/>
                <a:gd name="T74" fmla="*/ 68 w 426"/>
                <a:gd name="T75" fmla="*/ 0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26" h="280">
                  <a:moveTo>
                    <a:pt x="84" y="60"/>
                  </a:moveTo>
                  <a:cubicBezTo>
                    <a:pt x="79" y="52"/>
                    <a:pt x="70" y="45"/>
                    <a:pt x="68" y="36"/>
                  </a:cubicBezTo>
                  <a:cubicBezTo>
                    <a:pt x="67" y="29"/>
                    <a:pt x="68" y="22"/>
                    <a:pt x="64" y="16"/>
                  </a:cubicBezTo>
                  <a:cubicBezTo>
                    <a:pt x="62" y="12"/>
                    <a:pt x="56" y="13"/>
                    <a:pt x="52" y="12"/>
                  </a:cubicBezTo>
                  <a:cubicBezTo>
                    <a:pt x="40" y="13"/>
                    <a:pt x="27" y="11"/>
                    <a:pt x="16" y="16"/>
                  </a:cubicBezTo>
                  <a:cubicBezTo>
                    <a:pt x="0" y="24"/>
                    <a:pt x="43" y="40"/>
                    <a:pt x="44" y="40"/>
                  </a:cubicBezTo>
                  <a:cubicBezTo>
                    <a:pt x="45" y="44"/>
                    <a:pt x="50" y="49"/>
                    <a:pt x="48" y="52"/>
                  </a:cubicBezTo>
                  <a:cubicBezTo>
                    <a:pt x="42" y="60"/>
                    <a:pt x="24" y="68"/>
                    <a:pt x="24" y="68"/>
                  </a:cubicBezTo>
                  <a:cubicBezTo>
                    <a:pt x="38" y="88"/>
                    <a:pt x="65" y="89"/>
                    <a:pt x="88" y="92"/>
                  </a:cubicBezTo>
                  <a:cubicBezTo>
                    <a:pt x="101" y="96"/>
                    <a:pt x="124" y="112"/>
                    <a:pt x="124" y="112"/>
                  </a:cubicBezTo>
                  <a:cubicBezTo>
                    <a:pt x="125" y="116"/>
                    <a:pt x="125" y="121"/>
                    <a:pt x="128" y="124"/>
                  </a:cubicBezTo>
                  <a:cubicBezTo>
                    <a:pt x="131" y="128"/>
                    <a:pt x="137" y="128"/>
                    <a:pt x="140" y="132"/>
                  </a:cubicBezTo>
                  <a:cubicBezTo>
                    <a:pt x="144" y="139"/>
                    <a:pt x="148" y="156"/>
                    <a:pt x="148" y="156"/>
                  </a:cubicBezTo>
                  <a:cubicBezTo>
                    <a:pt x="144" y="171"/>
                    <a:pt x="137" y="181"/>
                    <a:pt x="132" y="196"/>
                  </a:cubicBezTo>
                  <a:cubicBezTo>
                    <a:pt x="151" y="209"/>
                    <a:pt x="167" y="207"/>
                    <a:pt x="180" y="188"/>
                  </a:cubicBezTo>
                  <a:cubicBezTo>
                    <a:pt x="182" y="196"/>
                    <a:pt x="184" y="211"/>
                    <a:pt x="192" y="216"/>
                  </a:cubicBezTo>
                  <a:cubicBezTo>
                    <a:pt x="199" y="220"/>
                    <a:pt x="208" y="221"/>
                    <a:pt x="216" y="224"/>
                  </a:cubicBezTo>
                  <a:cubicBezTo>
                    <a:pt x="220" y="225"/>
                    <a:pt x="228" y="228"/>
                    <a:pt x="228" y="228"/>
                  </a:cubicBezTo>
                  <a:cubicBezTo>
                    <a:pt x="236" y="227"/>
                    <a:pt x="245" y="228"/>
                    <a:pt x="252" y="224"/>
                  </a:cubicBezTo>
                  <a:cubicBezTo>
                    <a:pt x="269" y="216"/>
                    <a:pt x="252" y="204"/>
                    <a:pt x="276" y="196"/>
                  </a:cubicBezTo>
                  <a:cubicBezTo>
                    <a:pt x="296" y="209"/>
                    <a:pt x="322" y="231"/>
                    <a:pt x="336" y="252"/>
                  </a:cubicBezTo>
                  <a:cubicBezTo>
                    <a:pt x="354" y="280"/>
                    <a:pt x="343" y="273"/>
                    <a:pt x="364" y="280"/>
                  </a:cubicBezTo>
                  <a:cubicBezTo>
                    <a:pt x="376" y="262"/>
                    <a:pt x="375" y="241"/>
                    <a:pt x="360" y="224"/>
                  </a:cubicBezTo>
                  <a:cubicBezTo>
                    <a:pt x="352" y="216"/>
                    <a:pt x="336" y="200"/>
                    <a:pt x="336" y="200"/>
                  </a:cubicBezTo>
                  <a:cubicBezTo>
                    <a:pt x="323" y="162"/>
                    <a:pt x="322" y="174"/>
                    <a:pt x="372" y="168"/>
                  </a:cubicBezTo>
                  <a:cubicBezTo>
                    <a:pt x="384" y="164"/>
                    <a:pt x="396" y="160"/>
                    <a:pt x="408" y="156"/>
                  </a:cubicBezTo>
                  <a:cubicBezTo>
                    <a:pt x="412" y="155"/>
                    <a:pt x="420" y="152"/>
                    <a:pt x="420" y="152"/>
                  </a:cubicBezTo>
                  <a:cubicBezTo>
                    <a:pt x="421" y="148"/>
                    <a:pt x="426" y="144"/>
                    <a:pt x="424" y="140"/>
                  </a:cubicBezTo>
                  <a:cubicBezTo>
                    <a:pt x="420" y="131"/>
                    <a:pt x="365" y="146"/>
                    <a:pt x="356" y="148"/>
                  </a:cubicBezTo>
                  <a:cubicBezTo>
                    <a:pt x="339" y="146"/>
                    <a:pt x="316" y="152"/>
                    <a:pt x="304" y="140"/>
                  </a:cubicBezTo>
                  <a:cubicBezTo>
                    <a:pt x="301" y="137"/>
                    <a:pt x="302" y="132"/>
                    <a:pt x="300" y="128"/>
                  </a:cubicBezTo>
                  <a:cubicBezTo>
                    <a:pt x="298" y="124"/>
                    <a:pt x="296" y="119"/>
                    <a:pt x="292" y="116"/>
                  </a:cubicBezTo>
                  <a:cubicBezTo>
                    <a:pt x="272" y="98"/>
                    <a:pt x="244" y="91"/>
                    <a:pt x="220" y="80"/>
                  </a:cubicBezTo>
                  <a:cubicBezTo>
                    <a:pt x="201" y="72"/>
                    <a:pt x="180" y="67"/>
                    <a:pt x="160" y="60"/>
                  </a:cubicBezTo>
                  <a:cubicBezTo>
                    <a:pt x="152" y="57"/>
                    <a:pt x="136" y="52"/>
                    <a:pt x="136" y="52"/>
                  </a:cubicBezTo>
                  <a:cubicBezTo>
                    <a:pt x="113" y="55"/>
                    <a:pt x="98" y="64"/>
                    <a:pt x="80" y="52"/>
                  </a:cubicBezTo>
                  <a:cubicBezTo>
                    <a:pt x="70" y="38"/>
                    <a:pt x="74" y="44"/>
                    <a:pt x="68" y="32"/>
                  </a:cubicBezTo>
                  <a:lnTo>
                    <a:pt x="68" y="0"/>
                  </a:lnTo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algn="ctr" rotWithShape="0">
                      <a:srgbClr val="FEFEFE">
                        <a:gamma/>
                        <a:shade val="60000"/>
                        <a:invGamma/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47" name="Freeform 51"/>
            <p:cNvSpPr>
              <a:spLocks/>
            </p:cNvSpPr>
            <p:nvPr/>
          </p:nvSpPr>
          <p:spPr bwMode="invGray">
            <a:xfrm>
              <a:off x="4255" y="3243"/>
              <a:ext cx="311" cy="211"/>
            </a:xfrm>
            <a:custGeom>
              <a:avLst/>
              <a:gdLst>
                <a:gd name="T0" fmla="*/ 0 w 416"/>
                <a:gd name="T1" fmla="*/ 1 h 282"/>
                <a:gd name="T2" fmla="*/ 20 w 416"/>
                <a:gd name="T3" fmla="*/ 37 h 282"/>
                <a:gd name="T4" fmla="*/ 28 w 416"/>
                <a:gd name="T5" fmla="*/ 49 h 282"/>
                <a:gd name="T6" fmla="*/ 84 w 416"/>
                <a:gd name="T7" fmla="*/ 89 h 282"/>
                <a:gd name="T8" fmla="*/ 120 w 416"/>
                <a:gd name="T9" fmla="*/ 113 h 282"/>
                <a:gd name="T10" fmla="*/ 132 w 416"/>
                <a:gd name="T11" fmla="*/ 121 h 282"/>
                <a:gd name="T12" fmla="*/ 136 w 416"/>
                <a:gd name="T13" fmla="*/ 169 h 282"/>
                <a:gd name="T14" fmla="*/ 116 w 416"/>
                <a:gd name="T15" fmla="*/ 201 h 282"/>
                <a:gd name="T16" fmla="*/ 136 w 416"/>
                <a:gd name="T17" fmla="*/ 197 h 282"/>
                <a:gd name="T18" fmla="*/ 148 w 416"/>
                <a:gd name="T19" fmla="*/ 189 h 282"/>
                <a:gd name="T20" fmla="*/ 160 w 416"/>
                <a:gd name="T21" fmla="*/ 201 h 282"/>
                <a:gd name="T22" fmla="*/ 184 w 416"/>
                <a:gd name="T23" fmla="*/ 217 h 282"/>
                <a:gd name="T24" fmla="*/ 208 w 416"/>
                <a:gd name="T25" fmla="*/ 233 h 282"/>
                <a:gd name="T26" fmla="*/ 240 w 416"/>
                <a:gd name="T27" fmla="*/ 221 h 282"/>
                <a:gd name="T28" fmla="*/ 248 w 416"/>
                <a:gd name="T29" fmla="*/ 197 h 282"/>
                <a:gd name="T30" fmla="*/ 268 w 416"/>
                <a:gd name="T31" fmla="*/ 201 h 282"/>
                <a:gd name="T32" fmla="*/ 292 w 416"/>
                <a:gd name="T33" fmla="*/ 209 h 282"/>
                <a:gd name="T34" fmla="*/ 340 w 416"/>
                <a:gd name="T35" fmla="*/ 281 h 282"/>
                <a:gd name="T36" fmla="*/ 356 w 416"/>
                <a:gd name="T37" fmla="*/ 277 h 282"/>
                <a:gd name="T38" fmla="*/ 352 w 416"/>
                <a:gd name="T39" fmla="*/ 253 h 282"/>
                <a:gd name="T40" fmla="*/ 316 w 416"/>
                <a:gd name="T41" fmla="*/ 197 h 282"/>
                <a:gd name="T42" fmla="*/ 360 w 416"/>
                <a:gd name="T43" fmla="*/ 173 h 282"/>
                <a:gd name="T44" fmla="*/ 408 w 416"/>
                <a:gd name="T45" fmla="*/ 145 h 282"/>
                <a:gd name="T46" fmla="*/ 409 w 416"/>
                <a:gd name="T47" fmla="*/ 120 h 282"/>
                <a:gd name="T48" fmla="*/ 367 w 416"/>
                <a:gd name="T49" fmla="*/ 138 h 282"/>
                <a:gd name="T50" fmla="*/ 308 w 416"/>
                <a:gd name="T51" fmla="*/ 137 h 282"/>
                <a:gd name="T52" fmla="*/ 264 w 416"/>
                <a:gd name="T53" fmla="*/ 97 h 282"/>
                <a:gd name="T54" fmla="*/ 180 w 416"/>
                <a:gd name="T55" fmla="*/ 61 h 282"/>
                <a:gd name="T56" fmla="*/ 132 w 416"/>
                <a:gd name="T57" fmla="*/ 33 h 282"/>
                <a:gd name="T58" fmla="*/ 92 w 416"/>
                <a:gd name="T59" fmla="*/ 41 h 282"/>
                <a:gd name="T60" fmla="*/ 76 w 416"/>
                <a:gd name="T61" fmla="*/ 57 h 282"/>
                <a:gd name="T62" fmla="*/ 56 w 416"/>
                <a:gd name="T63" fmla="*/ 17 h 282"/>
                <a:gd name="T64" fmla="*/ 0 w 416"/>
                <a:gd name="T65" fmla="*/ 1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16" h="282">
                  <a:moveTo>
                    <a:pt x="0" y="1"/>
                  </a:moveTo>
                  <a:cubicBezTo>
                    <a:pt x="7" y="22"/>
                    <a:pt x="2" y="9"/>
                    <a:pt x="20" y="37"/>
                  </a:cubicBezTo>
                  <a:cubicBezTo>
                    <a:pt x="23" y="41"/>
                    <a:pt x="28" y="49"/>
                    <a:pt x="28" y="49"/>
                  </a:cubicBezTo>
                  <a:cubicBezTo>
                    <a:pt x="5" y="84"/>
                    <a:pt x="65" y="78"/>
                    <a:pt x="84" y="89"/>
                  </a:cubicBezTo>
                  <a:cubicBezTo>
                    <a:pt x="97" y="96"/>
                    <a:pt x="108" y="105"/>
                    <a:pt x="120" y="113"/>
                  </a:cubicBezTo>
                  <a:cubicBezTo>
                    <a:pt x="124" y="116"/>
                    <a:pt x="132" y="121"/>
                    <a:pt x="132" y="121"/>
                  </a:cubicBezTo>
                  <a:cubicBezTo>
                    <a:pt x="138" y="138"/>
                    <a:pt x="132" y="151"/>
                    <a:pt x="136" y="169"/>
                  </a:cubicBezTo>
                  <a:cubicBezTo>
                    <a:pt x="107" y="188"/>
                    <a:pt x="110" y="176"/>
                    <a:pt x="116" y="201"/>
                  </a:cubicBezTo>
                  <a:cubicBezTo>
                    <a:pt x="123" y="200"/>
                    <a:pt x="130" y="199"/>
                    <a:pt x="136" y="197"/>
                  </a:cubicBezTo>
                  <a:cubicBezTo>
                    <a:pt x="141" y="195"/>
                    <a:pt x="143" y="188"/>
                    <a:pt x="148" y="189"/>
                  </a:cubicBezTo>
                  <a:cubicBezTo>
                    <a:pt x="154" y="190"/>
                    <a:pt x="156" y="198"/>
                    <a:pt x="160" y="201"/>
                  </a:cubicBezTo>
                  <a:cubicBezTo>
                    <a:pt x="168" y="207"/>
                    <a:pt x="176" y="212"/>
                    <a:pt x="184" y="217"/>
                  </a:cubicBezTo>
                  <a:cubicBezTo>
                    <a:pt x="192" y="222"/>
                    <a:pt x="208" y="233"/>
                    <a:pt x="208" y="233"/>
                  </a:cubicBezTo>
                  <a:cubicBezTo>
                    <a:pt x="216" y="231"/>
                    <a:pt x="234" y="230"/>
                    <a:pt x="240" y="221"/>
                  </a:cubicBezTo>
                  <a:cubicBezTo>
                    <a:pt x="244" y="214"/>
                    <a:pt x="248" y="197"/>
                    <a:pt x="248" y="197"/>
                  </a:cubicBezTo>
                  <a:cubicBezTo>
                    <a:pt x="255" y="198"/>
                    <a:pt x="261" y="199"/>
                    <a:pt x="268" y="201"/>
                  </a:cubicBezTo>
                  <a:cubicBezTo>
                    <a:pt x="276" y="203"/>
                    <a:pt x="292" y="209"/>
                    <a:pt x="292" y="209"/>
                  </a:cubicBezTo>
                  <a:cubicBezTo>
                    <a:pt x="298" y="242"/>
                    <a:pt x="306" y="270"/>
                    <a:pt x="340" y="281"/>
                  </a:cubicBezTo>
                  <a:cubicBezTo>
                    <a:pt x="345" y="280"/>
                    <a:pt x="354" y="282"/>
                    <a:pt x="356" y="277"/>
                  </a:cubicBezTo>
                  <a:cubicBezTo>
                    <a:pt x="359" y="270"/>
                    <a:pt x="355" y="260"/>
                    <a:pt x="352" y="253"/>
                  </a:cubicBezTo>
                  <a:cubicBezTo>
                    <a:pt x="346" y="238"/>
                    <a:pt x="329" y="206"/>
                    <a:pt x="316" y="197"/>
                  </a:cubicBezTo>
                  <a:cubicBezTo>
                    <a:pt x="307" y="170"/>
                    <a:pt x="339" y="175"/>
                    <a:pt x="360" y="173"/>
                  </a:cubicBezTo>
                  <a:cubicBezTo>
                    <a:pt x="383" y="165"/>
                    <a:pt x="391" y="162"/>
                    <a:pt x="408" y="145"/>
                  </a:cubicBezTo>
                  <a:cubicBezTo>
                    <a:pt x="412" y="140"/>
                    <a:pt x="416" y="121"/>
                    <a:pt x="409" y="120"/>
                  </a:cubicBezTo>
                  <a:cubicBezTo>
                    <a:pt x="402" y="119"/>
                    <a:pt x="384" y="135"/>
                    <a:pt x="367" y="138"/>
                  </a:cubicBezTo>
                  <a:cubicBezTo>
                    <a:pt x="350" y="141"/>
                    <a:pt x="325" y="144"/>
                    <a:pt x="308" y="137"/>
                  </a:cubicBezTo>
                  <a:cubicBezTo>
                    <a:pt x="286" y="130"/>
                    <a:pt x="284" y="111"/>
                    <a:pt x="264" y="97"/>
                  </a:cubicBezTo>
                  <a:cubicBezTo>
                    <a:pt x="238" y="80"/>
                    <a:pt x="203" y="76"/>
                    <a:pt x="180" y="61"/>
                  </a:cubicBezTo>
                  <a:cubicBezTo>
                    <a:pt x="163" y="50"/>
                    <a:pt x="150" y="39"/>
                    <a:pt x="132" y="33"/>
                  </a:cubicBezTo>
                  <a:cubicBezTo>
                    <a:pt x="119" y="35"/>
                    <a:pt x="102" y="31"/>
                    <a:pt x="92" y="41"/>
                  </a:cubicBezTo>
                  <a:cubicBezTo>
                    <a:pt x="71" y="62"/>
                    <a:pt x="108" y="46"/>
                    <a:pt x="76" y="57"/>
                  </a:cubicBezTo>
                  <a:cubicBezTo>
                    <a:pt x="52" y="49"/>
                    <a:pt x="67" y="38"/>
                    <a:pt x="56" y="17"/>
                  </a:cubicBezTo>
                  <a:cubicBezTo>
                    <a:pt x="48" y="0"/>
                    <a:pt x="16" y="1"/>
                    <a:pt x="0" y="1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48" name="Freeform 52"/>
            <p:cNvSpPr>
              <a:spLocks/>
            </p:cNvSpPr>
            <p:nvPr/>
          </p:nvSpPr>
          <p:spPr bwMode="invGray">
            <a:xfrm>
              <a:off x="4485" y="4013"/>
              <a:ext cx="45" cy="58"/>
            </a:xfrm>
            <a:custGeom>
              <a:avLst/>
              <a:gdLst>
                <a:gd name="T0" fmla="*/ 32 w 60"/>
                <a:gd name="T1" fmla="*/ 18 h 78"/>
                <a:gd name="T2" fmla="*/ 0 w 60"/>
                <a:gd name="T3" fmla="*/ 18 h 78"/>
                <a:gd name="T4" fmla="*/ 20 w 60"/>
                <a:gd name="T5" fmla="*/ 42 h 78"/>
                <a:gd name="T6" fmla="*/ 28 w 60"/>
                <a:gd name="T7" fmla="*/ 66 h 78"/>
                <a:gd name="T8" fmla="*/ 32 w 60"/>
                <a:gd name="T9" fmla="*/ 78 h 78"/>
                <a:gd name="T10" fmla="*/ 60 w 60"/>
                <a:gd name="T11" fmla="*/ 50 h 78"/>
                <a:gd name="T12" fmla="*/ 32 w 60"/>
                <a:gd name="T13" fmla="*/ 1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" h="78">
                  <a:moveTo>
                    <a:pt x="32" y="18"/>
                  </a:moveTo>
                  <a:cubicBezTo>
                    <a:pt x="16" y="7"/>
                    <a:pt x="12" y="0"/>
                    <a:pt x="0" y="18"/>
                  </a:cubicBezTo>
                  <a:cubicBezTo>
                    <a:pt x="6" y="27"/>
                    <a:pt x="15" y="33"/>
                    <a:pt x="20" y="42"/>
                  </a:cubicBezTo>
                  <a:cubicBezTo>
                    <a:pt x="24" y="49"/>
                    <a:pt x="25" y="58"/>
                    <a:pt x="28" y="66"/>
                  </a:cubicBezTo>
                  <a:cubicBezTo>
                    <a:pt x="29" y="70"/>
                    <a:pt x="32" y="78"/>
                    <a:pt x="32" y="78"/>
                  </a:cubicBezTo>
                  <a:cubicBezTo>
                    <a:pt x="52" y="73"/>
                    <a:pt x="54" y="69"/>
                    <a:pt x="60" y="50"/>
                  </a:cubicBezTo>
                  <a:cubicBezTo>
                    <a:pt x="54" y="32"/>
                    <a:pt x="50" y="27"/>
                    <a:pt x="32" y="18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49" name="Freeform 53"/>
            <p:cNvSpPr>
              <a:spLocks/>
            </p:cNvSpPr>
            <p:nvPr/>
          </p:nvSpPr>
          <p:spPr bwMode="invGray">
            <a:xfrm>
              <a:off x="4621" y="3923"/>
              <a:ext cx="164" cy="85"/>
            </a:xfrm>
            <a:custGeom>
              <a:avLst/>
              <a:gdLst>
                <a:gd name="T0" fmla="*/ 47 w 219"/>
                <a:gd name="T1" fmla="*/ 73 h 113"/>
                <a:gd name="T2" fmla="*/ 39 w 219"/>
                <a:gd name="T3" fmla="*/ 61 h 113"/>
                <a:gd name="T4" fmla="*/ 15 w 219"/>
                <a:gd name="T5" fmla="*/ 69 h 113"/>
                <a:gd name="T6" fmla="*/ 39 w 219"/>
                <a:gd name="T7" fmla="*/ 113 h 113"/>
                <a:gd name="T8" fmla="*/ 123 w 219"/>
                <a:gd name="T9" fmla="*/ 89 h 113"/>
                <a:gd name="T10" fmla="*/ 147 w 219"/>
                <a:gd name="T11" fmla="*/ 73 h 113"/>
                <a:gd name="T12" fmla="*/ 171 w 219"/>
                <a:gd name="T13" fmla="*/ 65 h 113"/>
                <a:gd name="T14" fmla="*/ 219 w 219"/>
                <a:gd name="T15" fmla="*/ 19 h 113"/>
                <a:gd name="T16" fmla="*/ 210 w 219"/>
                <a:gd name="T17" fmla="*/ 0 h 113"/>
                <a:gd name="T18" fmla="*/ 179 w 219"/>
                <a:gd name="T19" fmla="*/ 17 h 113"/>
                <a:gd name="T20" fmla="*/ 107 w 219"/>
                <a:gd name="T21" fmla="*/ 41 h 113"/>
                <a:gd name="T22" fmla="*/ 83 w 219"/>
                <a:gd name="T23" fmla="*/ 45 h 113"/>
                <a:gd name="T24" fmla="*/ 59 w 219"/>
                <a:gd name="T25" fmla="*/ 53 h 113"/>
                <a:gd name="T26" fmla="*/ 47 w 219"/>
                <a:gd name="T27" fmla="*/ 73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9" h="113">
                  <a:moveTo>
                    <a:pt x="47" y="73"/>
                  </a:moveTo>
                  <a:cubicBezTo>
                    <a:pt x="44" y="69"/>
                    <a:pt x="44" y="62"/>
                    <a:pt x="39" y="61"/>
                  </a:cubicBezTo>
                  <a:cubicBezTo>
                    <a:pt x="31" y="60"/>
                    <a:pt x="15" y="69"/>
                    <a:pt x="15" y="69"/>
                  </a:cubicBezTo>
                  <a:cubicBezTo>
                    <a:pt x="0" y="91"/>
                    <a:pt x="20" y="101"/>
                    <a:pt x="39" y="113"/>
                  </a:cubicBezTo>
                  <a:cubicBezTo>
                    <a:pt x="67" y="107"/>
                    <a:pt x="96" y="98"/>
                    <a:pt x="123" y="89"/>
                  </a:cubicBezTo>
                  <a:cubicBezTo>
                    <a:pt x="132" y="86"/>
                    <a:pt x="139" y="78"/>
                    <a:pt x="147" y="73"/>
                  </a:cubicBezTo>
                  <a:cubicBezTo>
                    <a:pt x="154" y="68"/>
                    <a:pt x="171" y="65"/>
                    <a:pt x="171" y="65"/>
                  </a:cubicBezTo>
                  <a:cubicBezTo>
                    <a:pt x="186" y="50"/>
                    <a:pt x="207" y="36"/>
                    <a:pt x="219" y="19"/>
                  </a:cubicBezTo>
                  <a:cubicBezTo>
                    <a:pt x="215" y="16"/>
                    <a:pt x="215" y="0"/>
                    <a:pt x="210" y="0"/>
                  </a:cubicBezTo>
                  <a:cubicBezTo>
                    <a:pt x="205" y="0"/>
                    <a:pt x="183" y="15"/>
                    <a:pt x="179" y="17"/>
                  </a:cubicBezTo>
                  <a:cubicBezTo>
                    <a:pt x="159" y="26"/>
                    <a:pt x="129" y="37"/>
                    <a:pt x="107" y="41"/>
                  </a:cubicBezTo>
                  <a:cubicBezTo>
                    <a:pt x="99" y="42"/>
                    <a:pt x="91" y="43"/>
                    <a:pt x="83" y="45"/>
                  </a:cubicBezTo>
                  <a:cubicBezTo>
                    <a:pt x="75" y="47"/>
                    <a:pt x="59" y="53"/>
                    <a:pt x="59" y="53"/>
                  </a:cubicBezTo>
                  <a:cubicBezTo>
                    <a:pt x="49" y="67"/>
                    <a:pt x="53" y="61"/>
                    <a:pt x="47" y="73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50" name="Freeform 54"/>
            <p:cNvSpPr>
              <a:spLocks/>
            </p:cNvSpPr>
            <p:nvPr/>
          </p:nvSpPr>
          <p:spPr bwMode="invGray">
            <a:xfrm>
              <a:off x="4791" y="3873"/>
              <a:ext cx="104" cy="92"/>
            </a:xfrm>
            <a:custGeom>
              <a:avLst/>
              <a:gdLst>
                <a:gd name="T0" fmla="*/ 12 w 139"/>
                <a:gd name="T1" fmla="*/ 60 h 122"/>
                <a:gd name="T2" fmla="*/ 8 w 139"/>
                <a:gd name="T3" fmla="*/ 84 h 122"/>
                <a:gd name="T4" fmla="*/ 0 w 139"/>
                <a:gd name="T5" fmla="*/ 108 h 122"/>
                <a:gd name="T6" fmla="*/ 36 w 139"/>
                <a:gd name="T7" fmla="*/ 116 h 122"/>
                <a:gd name="T8" fmla="*/ 52 w 139"/>
                <a:gd name="T9" fmla="*/ 96 h 122"/>
                <a:gd name="T10" fmla="*/ 124 w 139"/>
                <a:gd name="T11" fmla="*/ 68 h 122"/>
                <a:gd name="T12" fmla="*/ 136 w 139"/>
                <a:gd name="T13" fmla="*/ 44 h 122"/>
                <a:gd name="T14" fmla="*/ 112 w 139"/>
                <a:gd name="T15" fmla="*/ 28 h 122"/>
                <a:gd name="T16" fmla="*/ 100 w 139"/>
                <a:gd name="T17" fmla="*/ 20 h 122"/>
                <a:gd name="T18" fmla="*/ 64 w 139"/>
                <a:gd name="T19" fmla="*/ 12 h 122"/>
                <a:gd name="T20" fmla="*/ 52 w 139"/>
                <a:gd name="T21" fmla="*/ 36 h 122"/>
                <a:gd name="T22" fmla="*/ 12 w 139"/>
                <a:gd name="T23" fmla="*/ 6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9" h="122">
                  <a:moveTo>
                    <a:pt x="12" y="60"/>
                  </a:moveTo>
                  <a:cubicBezTo>
                    <a:pt x="11" y="68"/>
                    <a:pt x="10" y="76"/>
                    <a:pt x="8" y="84"/>
                  </a:cubicBezTo>
                  <a:cubicBezTo>
                    <a:pt x="6" y="92"/>
                    <a:pt x="0" y="108"/>
                    <a:pt x="0" y="108"/>
                  </a:cubicBezTo>
                  <a:cubicBezTo>
                    <a:pt x="14" y="118"/>
                    <a:pt x="19" y="122"/>
                    <a:pt x="36" y="116"/>
                  </a:cubicBezTo>
                  <a:cubicBezTo>
                    <a:pt x="46" y="86"/>
                    <a:pt x="31" y="122"/>
                    <a:pt x="52" y="96"/>
                  </a:cubicBezTo>
                  <a:cubicBezTo>
                    <a:pt x="83" y="57"/>
                    <a:pt x="30" y="74"/>
                    <a:pt x="124" y="68"/>
                  </a:cubicBezTo>
                  <a:cubicBezTo>
                    <a:pt x="125" y="67"/>
                    <a:pt x="139" y="48"/>
                    <a:pt x="136" y="44"/>
                  </a:cubicBezTo>
                  <a:cubicBezTo>
                    <a:pt x="130" y="36"/>
                    <a:pt x="120" y="33"/>
                    <a:pt x="112" y="28"/>
                  </a:cubicBezTo>
                  <a:cubicBezTo>
                    <a:pt x="108" y="25"/>
                    <a:pt x="100" y="20"/>
                    <a:pt x="100" y="20"/>
                  </a:cubicBezTo>
                  <a:cubicBezTo>
                    <a:pt x="89" y="4"/>
                    <a:pt x="92" y="0"/>
                    <a:pt x="64" y="12"/>
                  </a:cubicBezTo>
                  <a:cubicBezTo>
                    <a:pt x="57" y="15"/>
                    <a:pt x="55" y="30"/>
                    <a:pt x="52" y="36"/>
                  </a:cubicBezTo>
                  <a:cubicBezTo>
                    <a:pt x="46" y="49"/>
                    <a:pt x="26" y="60"/>
                    <a:pt x="12" y="6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51" name="Freeform 55"/>
            <p:cNvSpPr>
              <a:spLocks/>
            </p:cNvSpPr>
            <p:nvPr/>
          </p:nvSpPr>
          <p:spPr bwMode="invGray">
            <a:xfrm>
              <a:off x="4846" y="3832"/>
              <a:ext cx="37" cy="26"/>
            </a:xfrm>
            <a:custGeom>
              <a:avLst/>
              <a:gdLst>
                <a:gd name="T0" fmla="*/ 29 w 49"/>
                <a:gd name="T1" fmla="*/ 0 h 35"/>
                <a:gd name="T2" fmla="*/ 8 w 49"/>
                <a:gd name="T3" fmla="*/ 11 h 35"/>
                <a:gd name="T4" fmla="*/ 24 w 49"/>
                <a:gd name="T5" fmla="*/ 35 h 35"/>
                <a:gd name="T6" fmla="*/ 39 w 49"/>
                <a:gd name="T7" fmla="*/ 26 h 35"/>
                <a:gd name="T8" fmla="*/ 29 w 49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35">
                  <a:moveTo>
                    <a:pt x="29" y="0"/>
                  </a:moveTo>
                  <a:cubicBezTo>
                    <a:pt x="25" y="12"/>
                    <a:pt x="19" y="7"/>
                    <a:pt x="8" y="11"/>
                  </a:cubicBezTo>
                  <a:cubicBezTo>
                    <a:pt x="0" y="23"/>
                    <a:pt x="14" y="34"/>
                    <a:pt x="24" y="35"/>
                  </a:cubicBezTo>
                  <a:cubicBezTo>
                    <a:pt x="30" y="34"/>
                    <a:pt x="33" y="28"/>
                    <a:pt x="39" y="26"/>
                  </a:cubicBezTo>
                  <a:cubicBezTo>
                    <a:pt x="49" y="22"/>
                    <a:pt x="29" y="3"/>
                    <a:pt x="29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52" name="Freeform 56"/>
            <p:cNvSpPr>
              <a:spLocks/>
            </p:cNvSpPr>
            <p:nvPr/>
          </p:nvSpPr>
          <p:spPr bwMode="invGray">
            <a:xfrm>
              <a:off x="3123" y="3346"/>
              <a:ext cx="123" cy="201"/>
            </a:xfrm>
            <a:custGeom>
              <a:avLst/>
              <a:gdLst>
                <a:gd name="T0" fmla="*/ 128 w 164"/>
                <a:gd name="T1" fmla="*/ 0 h 268"/>
                <a:gd name="T2" fmla="*/ 104 w 164"/>
                <a:gd name="T3" fmla="*/ 28 h 268"/>
                <a:gd name="T4" fmla="*/ 88 w 164"/>
                <a:gd name="T5" fmla="*/ 64 h 268"/>
                <a:gd name="T6" fmla="*/ 36 w 164"/>
                <a:gd name="T7" fmla="*/ 84 h 268"/>
                <a:gd name="T8" fmla="*/ 28 w 164"/>
                <a:gd name="T9" fmla="*/ 96 h 268"/>
                <a:gd name="T10" fmla="*/ 16 w 164"/>
                <a:gd name="T11" fmla="*/ 100 h 268"/>
                <a:gd name="T12" fmla="*/ 20 w 164"/>
                <a:gd name="T13" fmla="*/ 132 h 268"/>
                <a:gd name="T14" fmla="*/ 28 w 164"/>
                <a:gd name="T15" fmla="*/ 156 h 268"/>
                <a:gd name="T16" fmla="*/ 0 w 164"/>
                <a:gd name="T17" fmla="*/ 200 h 268"/>
                <a:gd name="T18" fmla="*/ 28 w 164"/>
                <a:gd name="T19" fmla="*/ 260 h 268"/>
                <a:gd name="T20" fmla="*/ 52 w 164"/>
                <a:gd name="T21" fmla="*/ 268 h 268"/>
                <a:gd name="T22" fmla="*/ 88 w 164"/>
                <a:gd name="T23" fmla="*/ 216 h 268"/>
                <a:gd name="T24" fmla="*/ 104 w 164"/>
                <a:gd name="T25" fmla="*/ 192 h 268"/>
                <a:gd name="T26" fmla="*/ 128 w 164"/>
                <a:gd name="T27" fmla="*/ 116 h 268"/>
                <a:gd name="T28" fmla="*/ 140 w 164"/>
                <a:gd name="T29" fmla="*/ 76 h 268"/>
                <a:gd name="T30" fmla="*/ 164 w 164"/>
                <a:gd name="T31" fmla="*/ 72 h 268"/>
                <a:gd name="T32" fmla="*/ 128 w 164"/>
                <a:gd name="T33" fmla="*/ 0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64" h="268">
                  <a:moveTo>
                    <a:pt x="128" y="0"/>
                  </a:moveTo>
                  <a:cubicBezTo>
                    <a:pt x="123" y="16"/>
                    <a:pt x="120" y="23"/>
                    <a:pt x="104" y="28"/>
                  </a:cubicBezTo>
                  <a:cubicBezTo>
                    <a:pt x="102" y="35"/>
                    <a:pt x="97" y="57"/>
                    <a:pt x="88" y="64"/>
                  </a:cubicBezTo>
                  <a:cubicBezTo>
                    <a:pt x="75" y="75"/>
                    <a:pt x="51" y="74"/>
                    <a:pt x="36" y="84"/>
                  </a:cubicBezTo>
                  <a:cubicBezTo>
                    <a:pt x="33" y="88"/>
                    <a:pt x="32" y="93"/>
                    <a:pt x="28" y="96"/>
                  </a:cubicBezTo>
                  <a:cubicBezTo>
                    <a:pt x="25" y="99"/>
                    <a:pt x="17" y="96"/>
                    <a:pt x="16" y="100"/>
                  </a:cubicBezTo>
                  <a:cubicBezTo>
                    <a:pt x="14" y="110"/>
                    <a:pt x="18" y="121"/>
                    <a:pt x="20" y="132"/>
                  </a:cubicBezTo>
                  <a:cubicBezTo>
                    <a:pt x="22" y="140"/>
                    <a:pt x="28" y="156"/>
                    <a:pt x="28" y="156"/>
                  </a:cubicBezTo>
                  <a:cubicBezTo>
                    <a:pt x="13" y="166"/>
                    <a:pt x="6" y="183"/>
                    <a:pt x="0" y="200"/>
                  </a:cubicBezTo>
                  <a:cubicBezTo>
                    <a:pt x="3" y="210"/>
                    <a:pt x="19" y="254"/>
                    <a:pt x="28" y="260"/>
                  </a:cubicBezTo>
                  <a:cubicBezTo>
                    <a:pt x="35" y="264"/>
                    <a:pt x="52" y="268"/>
                    <a:pt x="52" y="268"/>
                  </a:cubicBezTo>
                  <a:cubicBezTo>
                    <a:pt x="85" y="261"/>
                    <a:pt x="79" y="244"/>
                    <a:pt x="88" y="216"/>
                  </a:cubicBezTo>
                  <a:cubicBezTo>
                    <a:pt x="91" y="207"/>
                    <a:pt x="99" y="200"/>
                    <a:pt x="104" y="192"/>
                  </a:cubicBezTo>
                  <a:cubicBezTo>
                    <a:pt x="116" y="174"/>
                    <a:pt x="121" y="136"/>
                    <a:pt x="128" y="116"/>
                  </a:cubicBezTo>
                  <a:cubicBezTo>
                    <a:pt x="131" y="108"/>
                    <a:pt x="134" y="79"/>
                    <a:pt x="140" y="76"/>
                  </a:cubicBezTo>
                  <a:cubicBezTo>
                    <a:pt x="147" y="72"/>
                    <a:pt x="156" y="73"/>
                    <a:pt x="164" y="72"/>
                  </a:cubicBezTo>
                  <a:cubicBezTo>
                    <a:pt x="158" y="19"/>
                    <a:pt x="161" y="33"/>
                    <a:pt x="128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53" name="Freeform 57"/>
            <p:cNvSpPr>
              <a:spLocks/>
            </p:cNvSpPr>
            <p:nvPr/>
          </p:nvSpPr>
          <p:spPr bwMode="invGray">
            <a:xfrm>
              <a:off x="3655" y="3034"/>
              <a:ext cx="49" cy="61"/>
            </a:xfrm>
            <a:custGeom>
              <a:avLst/>
              <a:gdLst>
                <a:gd name="T0" fmla="*/ 29 w 66"/>
                <a:gd name="T1" fmla="*/ 0 h 81"/>
                <a:gd name="T2" fmla="*/ 25 w 66"/>
                <a:gd name="T3" fmla="*/ 60 h 81"/>
                <a:gd name="T4" fmla="*/ 29 w 66"/>
                <a:gd name="T5" fmla="*/ 76 h 81"/>
                <a:gd name="T6" fmla="*/ 41 w 66"/>
                <a:gd name="T7" fmla="*/ 80 h 81"/>
                <a:gd name="T8" fmla="*/ 57 w 66"/>
                <a:gd name="T9" fmla="*/ 76 h 81"/>
                <a:gd name="T10" fmla="*/ 29 w 66"/>
                <a:gd name="T11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6" h="81">
                  <a:moveTo>
                    <a:pt x="29" y="0"/>
                  </a:moveTo>
                  <a:cubicBezTo>
                    <a:pt x="0" y="10"/>
                    <a:pt x="20" y="38"/>
                    <a:pt x="25" y="60"/>
                  </a:cubicBezTo>
                  <a:cubicBezTo>
                    <a:pt x="26" y="65"/>
                    <a:pt x="26" y="72"/>
                    <a:pt x="29" y="76"/>
                  </a:cubicBezTo>
                  <a:cubicBezTo>
                    <a:pt x="32" y="79"/>
                    <a:pt x="37" y="79"/>
                    <a:pt x="41" y="80"/>
                  </a:cubicBezTo>
                  <a:cubicBezTo>
                    <a:pt x="46" y="79"/>
                    <a:pt x="55" y="81"/>
                    <a:pt x="57" y="76"/>
                  </a:cubicBezTo>
                  <a:cubicBezTo>
                    <a:pt x="66" y="53"/>
                    <a:pt x="45" y="16"/>
                    <a:pt x="29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54" name="Freeform 58"/>
            <p:cNvSpPr>
              <a:spLocks/>
            </p:cNvSpPr>
            <p:nvPr/>
          </p:nvSpPr>
          <p:spPr bwMode="invGray">
            <a:xfrm>
              <a:off x="3988" y="3100"/>
              <a:ext cx="111" cy="183"/>
            </a:xfrm>
            <a:custGeom>
              <a:avLst/>
              <a:gdLst>
                <a:gd name="T0" fmla="*/ 96 w 148"/>
                <a:gd name="T1" fmla="*/ 0 h 244"/>
                <a:gd name="T2" fmla="*/ 60 w 148"/>
                <a:gd name="T3" fmla="*/ 84 h 244"/>
                <a:gd name="T4" fmla="*/ 36 w 148"/>
                <a:gd name="T5" fmla="*/ 92 h 244"/>
                <a:gd name="T6" fmla="*/ 12 w 148"/>
                <a:gd name="T7" fmla="*/ 108 h 244"/>
                <a:gd name="T8" fmla="*/ 40 w 148"/>
                <a:gd name="T9" fmla="*/ 188 h 244"/>
                <a:gd name="T10" fmla="*/ 52 w 148"/>
                <a:gd name="T11" fmla="*/ 224 h 244"/>
                <a:gd name="T12" fmla="*/ 60 w 148"/>
                <a:gd name="T13" fmla="*/ 236 h 244"/>
                <a:gd name="T14" fmla="*/ 84 w 148"/>
                <a:gd name="T15" fmla="*/ 244 h 244"/>
                <a:gd name="T16" fmla="*/ 96 w 148"/>
                <a:gd name="T17" fmla="*/ 196 h 244"/>
                <a:gd name="T18" fmla="*/ 124 w 148"/>
                <a:gd name="T19" fmla="*/ 168 h 244"/>
                <a:gd name="T20" fmla="*/ 112 w 148"/>
                <a:gd name="T21" fmla="*/ 68 h 244"/>
                <a:gd name="T22" fmla="*/ 140 w 148"/>
                <a:gd name="T23" fmla="*/ 48 h 244"/>
                <a:gd name="T24" fmla="*/ 112 w 148"/>
                <a:gd name="T25" fmla="*/ 20 h 244"/>
                <a:gd name="T26" fmla="*/ 96 w 148"/>
                <a:gd name="T27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8" h="244">
                  <a:moveTo>
                    <a:pt x="96" y="0"/>
                  </a:moveTo>
                  <a:cubicBezTo>
                    <a:pt x="86" y="29"/>
                    <a:pt x="70" y="55"/>
                    <a:pt x="60" y="84"/>
                  </a:cubicBezTo>
                  <a:cubicBezTo>
                    <a:pt x="57" y="92"/>
                    <a:pt x="43" y="87"/>
                    <a:pt x="36" y="92"/>
                  </a:cubicBezTo>
                  <a:cubicBezTo>
                    <a:pt x="28" y="97"/>
                    <a:pt x="12" y="108"/>
                    <a:pt x="12" y="108"/>
                  </a:cubicBezTo>
                  <a:cubicBezTo>
                    <a:pt x="0" y="144"/>
                    <a:pt x="30" y="158"/>
                    <a:pt x="40" y="188"/>
                  </a:cubicBezTo>
                  <a:cubicBezTo>
                    <a:pt x="44" y="200"/>
                    <a:pt x="45" y="213"/>
                    <a:pt x="52" y="224"/>
                  </a:cubicBezTo>
                  <a:cubicBezTo>
                    <a:pt x="55" y="228"/>
                    <a:pt x="56" y="233"/>
                    <a:pt x="60" y="236"/>
                  </a:cubicBezTo>
                  <a:cubicBezTo>
                    <a:pt x="67" y="240"/>
                    <a:pt x="84" y="244"/>
                    <a:pt x="84" y="244"/>
                  </a:cubicBezTo>
                  <a:cubicBezTo>
                    <a:pt x="111" y="235"/>
                    <a:pt x="103" y="218"/>
                    <a:pt x="96" y="196"/>
                  </a:cubicBezTo>
                  <a:cubicBezTo>
                    <a:pt x="100" y="183"/>
                    <a:pt x="124" y="168"/>
                    <a:pt x="124" y="168"/>
                  </a:cubicBezTo>
                  <a:cubicBezTo>
                    <a:pt x="148" y="132"/>
                    <a:pt x="123" y="101"/>
                    <a:pt x="112" y="68"/>
                  </a:cubicBezTo>
                  <a:cubicBezTo>
                    <a:pt x="140" y="59"/>
                    <a:pt x="133" y="68"/>
                    <a:pt x="140" y="48"/>
                  </a:cubicBezTo>
                  <a:cubicBezTo>
                    <a:pt x="136" y="35"/>
                    <a:pt x="112" y="20"/>
                    <a:pt x="112" y="20"/>
                  </a:cubicBezTo>
                  <a:cubicBezTo>
                    <a:pt x="102" y="5"/>
                    <a:pt x="107" y="11"/>
                    <a:pt x="96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55" name="Freeform 59"/>
            <p:cNvSpPr>
              <a:spLocks/>
            </p:cNvSpPr>
            <p:nvPr/>
          </p:nvSpPr>
          <p:spPr bwMode="invGray">
            <a:xfrm>
              <a:off x="3894" y="3043"/>
              <a:ext cx="72" cy="137"/>
            </a:xfrm>
            <a:custGeom>
              <a:avLst/>
              <a:gdLst>
                <a:gd name="T0" fmla="*/ 48 w 96"/>
                <a:gd name="T1" fmla="*/ 2 h 183"/>
                <a:gd name="T2" fmla="*/ 51 w 96"/>
                <a:gd name="T3" fmla="*/ 35 h 183"/>
                <a:gd name="T4" fmla="*/ 60 w 96"/>
                <a:gd name="T5" fmla="*/ 62 h 183"/>
                <a:gd name="T6" fmla="*/ 62 w 96"/>
                <a:gd name="T7" fmla="*/ 92 h 183"/>
                <a:gd name="T8" fmla="*/ 68 w 96"/>
                <a:gd name="T9" fmla="*/ 105 h 183"/>
                <a:gd name="T10" fmla="*/ 71 w 96"/>
                <a:gd name="T11" fmla="*/ 126 h 183"/>
                <a:gd name="T12" fmla="*/ 57 w 96"/>
                <a:gd name="T13" fmla="*/ 93 h 183"/>
                <a:gd name="T14" fmla="*/ 35 w 96"/>
                <a:gd name="T15" fmla="*/ 78 h 183"/>
                <a:gd name="T16" fmla="*/ 5 w 96"/>
                <a:gd name="T17" fmla="*/ 83 h 183"/>
                <a:gd name="T18" fmla="*/ 8 w 96"/>
                <a:gd name="T19" fmla="*/ 102 h 183"/>
                <a:gd name="T20" fmla="*/ 41 w 96"/>
                <a:gd name="T21" fmla="*/ 114 h 183"/>
                <a:gd name="T22" fmla="*/ 57 w 96"/>
                <a:gd name="T23" fmla="*/ 135 h 183"/>
                <a:gd name="T24" fmla="*/ 71 w 96"/>
                <a:gd name="T25" fmla="*/ 135 h 183"/>
                <a:gd name="T26" fmla="*/ 78 w 96"/>
                <a:gd name="T27" fmla="*/ 150 h 183"/>
                <a:gd name="T28" fmla="*/ 96 w 96"/>
                <a:gd name="T29" fmla="*/ 179 h 183"/>
                <a:gd name="T30" fmla="*/ 81 w 96"/>
                <a:gd name="T31" fmla="*/ 126 h 183"/>
                <a:gd name="T32" fmla="*/ 80 w 96"/>
                <a:gd name="T33" fmla="*/ 93 h 183"/>
                <a:gd name="T34" fmla="*/ 71 w 96"/>
                <a:gd name="T35" fmla="*/ 63 h 183"/>
                <a:gd name="T36" fmla="*/ 63 w 96"/>
                <a:gd name="T37" fmla="*/ 41 h 183"/>
                <a:gd name="T38" fmla="*/ 57 w 96"/>
                <a:gd name="T39" fmla="*/ 20 h 183"/>
                <a:gd name="T40" fmla="*/ 48 w 96"/>
                <a:gd name="T41" fmla="*/ 2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6" h="183">
                  <a:moveTo>
                    <a:pt x="48" y="2"/>
                  </a:moveTo>
                  <a:cubicBezTo>
                    <a:pt x="47" y="4"/>
                    <a:pt x="49" y="25"/>
                    <a:pt x="51" y="35"/>
                  </a:cubicBezTo>
                  <a:cubicBezTo>
                    <a:pt x="53" y="45"/>
                    <a:pt x="58" y="53"/>
                    <a:pt x="60" y="62"/>
                  </a:cubicBezTo>
                  <a:cubicBezTo>
                    <a:pt x="62" y="71"/>
                    <a:pt x="61" y="85"/>
                    <a:pt x="62" y="92"/>
                  </a:cubicBezTo>
                  <a:cubicBezTo>
                    <a:pt x="63" y="99"/>
                    <a:pt x="67" y="99"/>
                    <a:pt x="68" y="105"/>
                  </a:cubicBezTo>
                  <a:cubicBezTo>
                    <a:pt x="69" y="111"/>
                    <a:pt x="73" y="128"/>
                    <a:pt x="71" y="126"/>
                  </a:cubicBezTo>
                  <a:cubicBezTo>
                    <a:pt x="69" y="124"/>
                    <a:pt x="63" y="101"/>
                    <a:pt x="57" y="93"/>
                  </a:cubicBezTo>
                  <a:cubicBezTo>
                    <a:pt x="51" y="85"/>
                    <a:pt x="44" y="80"/>
                    <a:pt x="35" y="78"/>
                  </a:cubicBezTo>
                  <a:cubicBezTo>
                    <a:pt x="26" y="76"/>
                    <a:pt x="10" y="79"/>
                    <a:pt x="5" y="83"/>
                  </a:cubicBezTo>
                  <a:cubicBezTo>
                    <a:pt x="0" y="87"/>
                    <a:pt x="2" y="97"/>
                    <a:pt x="8" y="102"/>
                  </a:cubicBezTo>
                  <a:cubicBezTo>
                    <a:pt x="14" y="107"/>
                    <a:pt x="33" y="109"/>
                    <a:pt x="41" y="114"/>
                  </a:cubicBezTo>
                  <a:cubicBezTo>
                    <a:pt x="49" y="119"/>
                    <a:pt x="52" y="132"/>
                    <a:pt x="57" y="135"/>
                  </a:cubicBezTo>
                  <a:cubicBezTo>
                    <a:pt x="62" y="138"/>
                    <a:pt x="68" y="133"/>
                    <a:pt x="71" y="135"/>
                  </a:cubicBezTo>
                  <a:cubicBezTo>
                    <a:pt x="74" y="137"/>
                    <a:pt x="74" y="143"/>
                    <a:pt x="78" y="150"/>
                  </a:cubicBezTo>
                  <a:cubicBezTo>
                    <a:pt x="82" y="157"/>
                    <a:pt x="96" y="183"/>
                    <a:pt x="96" y="179"/>
                  </a:cubicBezTo>
                  <a:cubicBezTo>
                    <a:pt x="96" y="175"/>
                    <a:pt x="84" y="140"/>
                    <a:pt x="81" y="126"/>
                  </a:cubicBezTo>
                  <a:cubicBezTo>
                    <a:pt x="78" y="112"/>
                    <a:pt x="82" y="104"/>
                    <a:pt x="80" y="93"/>
                  </a:cubicBezTo>
                  <a:cubicBezTo>
                    <a:pt x="78" y="82"/>
                    <a:pt x="74" y="72"/>
                    <a:pt x="71" y="63"/>
                  </a:cubicBezTo>
                  <a:cubicBezTo>
                    <a:pt x="68" y="54"/>
                    <a:pt x="65" y="48"/>
                    <a:pt x="63" y="41"/>
                  </a:cubicBezTo>
                  <a:cubicBezTo>
                    <a:pt x="61" y="34"/>
                    <a:pt x="59" y="26"/>
                    <a:pt x="57" y="20"/>
                  </a:cubicBezTo>
                  <a:cubicBezTo>
                    <a:pt x="55" y="14"/>
                    <a:pt x="49" y="0"/>
                    <a:pt x="48" y="2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56" name="Freeform 60"/>
            <p:cNvSpPr>
              <a:spLocks/>
            </p:cNvSpPr>
            <p:nvPr/>
          </p:nvSpPr>
          <p:spPr bwMode="invGray">
            <a:xfrm>
              <a:off x="3943" y="3153"/>
              <a:ext cx="40" cy="131"/>
            </a:xfrm>
            <a:custGeom>
              <a:avLst/>
              <a:gdLst>
                <a:gd name="T0" fmla="*/ 6 w 54"/>
                <a:gd name="T1" fmla="*/ 0 h 175"/>
                <a:gd name="T2" fmla="*/ 0 w 54"/>
                <a:gd name="T3" fmla="*/ 25 h 175"/>
                <a:gd name="T4" fmla="*/ 9 w 54"/>
                <a:gd name="T5" fmla="*/ 54 h 175"/>
                <a:gd name="T6" fmla="*/ 18 w 54"/>
                <a:gd name="T7" fmla="*/ 94 h 175"/>
                <a:gd name="T8" fmla="*/ 34 w 54"/>
                <a:gd name="T9" fmla="*/ 129 h 175"/>
                <a:gd name="T10" fmla="*/ 54 w 54"/>
                <a:gd name="T11" fmla="*/ 175 h 175"/>
                <a:gd name="T12" fmla="*/ 40 w 54"/>
                <a:gd name="T13" fmla="*/ 115 h 175"/>
                <a:gd name="T14" fmla="*/ 34 w 54"/>
                <a:gd name="T15" fmla="*/ 93 h 175"/>
                <a:gd name="T16" fmla="*/ 28 w 54"/>
                <a:gd name="T17" fmla="*/ 61 h 175"/>
                <a:gd name="T18" fmla="*/ 25 w 54"/>
                <a:gd name="T19" fmla="*/ 46 h 175"/>
                <a:gd name="T20" fmla="*/ 16 w 54"/>
                <a:gd name="T21" fmla="*/ 37 h 175"/>
                <a:gd name="T22" fmla="*/ 6 w 54"/>
                <a:gd name="T23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4" h="175">
                  <a:moveTo>
                    <a:pt x="6" y="0"/>
                  </a:moveTo>
                  <a:lnTo>
                    <a:pt x="0" y="25"/>
                  </a:lnTo>
                  <a:cubicBezTo>
                    <a:pt x="3" y="48"/>
                    <a:pt x="3" y="40"/>
                    <a:pt x="9" y="54"/>
                  </a:cubicBezTo>
                  <a:cubicBezTo>
                    <a:pt x="10" y="66"/>
                    <a:pt x="12" y="83"/>
                    <a:pt x="18" y="94"/>
                  </a:cubicBezTo>
                  <a:cubicBezTo>
                    <a:pt x="21" y="109"/>
                    <a:pt x="25" y="117"/>
                    <a:pt x="34" y="129"/>
                  </a:cubicBezTo>
                  <a:cubicBezTo>
                    <a:pt x="35" y="143"/>
                    <a:pt x="35" y="171"/>
                    <a:pt x="54" y="175"/>
                  </a:cubicBezTo>
                  <a:cubicBezTo>
                    <a:pt x="52" y="133"/>
                    <a:pt x="53" y="141"/>
                    <a:pt x="40" y="115"/>
                  </a:cubicBezTo>
                  <a:cubicBezTo>
                    <a:pt x="39" y="108"/>
                    <a:pt x="37" y="100"/>
                    <a:pt x="34" y="93"/>
                  </a:cubicBezTo>
                  <a:cubicBezTo>
                    <a:pt x="33" y="82"/>
                    <a:pt x="30" y="72"/>
                    <a:pt x="28" y="61"/>
                  </a:cubicBezTo>
                  <a:cubicBezTo>
                    <a:pt x="28" y="58"/>
                    <a:pt x="28" y="50"/>
                    <a:pt x="25" y="46"/>
                  </a:cubicBezTo>
                  <a:cubicBezTo>
                    <a:pt x="22" y="43"/>
                    <a:pt x="16" y="37"/>
                    <a:pt x="16" y="37"/>
                  </a:cubicBezTo>
                  <a:cubicBezTo>
                    <a:pt x="14" y="25"/>
                    <a:pt x="13" y="9"/>
                    <a:pt x="6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57" name="Freeform 61"/>
            <p:cNvSpPr>
              <a:spLocks/>
            </p:cNvSpPr>
            <p:nvPr/>
          </p:nvSpPr>
          <p:spPr bwMode="invGray">
            <a:xfrm>
              <a:off x="3988" y="3290"/>
              <a:ext cx="65" cy="54"/>
            </a:xfrm>
            <a:custGeom>
              <a:avLst/>
              <a:gdLst>
                <a:gd name="T0" fmla="*/ 2 w 86"/>
                <a:gd name="T1" fmla="*/ 0 h 73"/>
                <a:gd name="T2" fmla="*/ 8 w 86"/>
                <a:gd name="T3" fmla="*/ 34 h 73"/>
                <a:gd name="T4" fmla="*/ 23 w 86"/>
                <a:gd name="T5" fmla="*/ 43 h 73"/>
                <a:gd name="T6" fmla="*/ 48 w 86"/>
                <a:gd name="T7" fmla="*/ 49 h 73"/>
                <a:gd name="T8" fmla="*/ 62 w 86"/>
                <a:gd name="T9" fmla="*/ 57 h 73"/>
                <a:gd name="T10" fmla="*/ 74 w 86"/>
                <a:gd name="T11" fmla="*/ 66 h 73"/>
                <a:gd name="T12" fmla="*/ 86 w 86"/>
                <a:gd name="T13" fmla="*/ 69 h 73"/>
                <a:gd name="T14" fmla="*/ 72 w 86"/>
                <a:gd name="T15" fmla="*/ 39 h 73"/>
                <a:gd name="T16" fmla="*/ 63 w 86"/>
                <a:gd name="T17" fmla="*/ 22 h 73"/>
                <a:gd name="T18" fmla="*/ 36 w 86"/>
                <a:gd name="T19" fmla="*/ 24 h 73"/>
                <a:gd name="T20" fmla="*/ 24 w 86"/>
                <a:gd name="T21" fmla="*/ 19 h 73"/>
                <a:gd name="T22" fmla="*/ 6 w 86"/>
                <a:gd name="T23" fmla="*/ 0 h 73"/>
                <a:gd name="T24" fmla="*/ 2 w 86"/>
                <a:gd name="T25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6" h="73">
                  <a:moveTo>
                    <a:pt x="2" y="0"/>
                  </a:moveTo>
                  <a:cubicBezTo>
                    <a:pt x="3" y="17"/>
                    <a:pt x="0" y="23"/>
                    <a:pt x="8" y="34"/>
                  </a:cubicBezTo>
                  <a:cubicBezTo>
                    <a:pt x="10" y="43"/>
                    <a:pt x="14" y="42"/>
                    <a:pt x="23" y="43"/>
                  </a:cubicBezTo>
                  <a:cubicBezTo>
                    <a:pt x="30" y="47"/>
                    <a:pt x="40" y="48"/>
                    <a:pt x="48" y="49"/>
                  </a:cubicBezTo>
                  <a:cubicBezTo>
                    <a:pt x="53" y="51"/>
                    <a:pt x="57" y="54"/>
                    <a:pt x="62" y="57"/>
                  </a:cubicBezTo>
                  <a:cubicBezTo>
                    <a:pt x="66" y="62"/>
                    <a:pt x="68" y="64"/>
                    <a:pt x="74" y="66"/>
                  </a:cubicBezTo>
                  <a:cubicBezTo>
                    <a:pt x="78" y="72"/>
                    <a:pt x="79" y="73"/>
                    <a:pt x="86" y="69"/>
                  </a:cubicBezTo>
                  <a:cubicBezTo>
                    <a:pt x="83" y="53"/>
                    <a:pt x="80" y="52"/>
                    <a:pt x="72" y="39"/>
                  </a:cubicBezTo>
                  <a:cubicBezTo>
                    <a:pt x="68" y="34"/>
                    <a:pt x="63" y="22"/>
                    <a:pt x="63" y="22"/>
                  </a:cubicBezTo>
                  <a:cubicBezTo>
                    <a:pt x="52" y="26"/>
                    <a:pt x="48" y="26"/>
                    <a:pt x="36" y="24"/>
                  </a:cubicBezTo>
                  <a:cubicBezTo>
                    <a:pt x="24" y="15"/>
                    <a:pt x="43" y="29"/>
                    <a:pt x="24" y="19"/>
                  </a:cubicBezTo>
                  <a:cubicBezTo>
                    <a:pt x="15" y="15"/>
                    <a:pt x="16" y="2"/>
                    <a:pt x="6" y="0"/>
                  </a:cubicBezTo>
                  <a:cubicBezTo>
                    <a:pt x="1" y="4"/>
                    <a:pt x="2" y="5"/>
                    <a:pt x="2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58" name="Freeform 62"/>
            <p:cNvSpPr>
              <a:spLocks/>
            </p:cNvSpPr>
            <p:nvPr/>
          </p:nvSpPr>
          <p:spPr bwMode="invGray">
            <a:xfrm>
              <a:off x="4092" y="3195"/>
              <a:ext cx="83" cy="117"/>
            </a:xfrm>
            <a:custGeom>
              <a:avLst/>
              <a:gdLst>
                <a:gd name="T0" fmla="*/ 98 w 111"/>
                <a:gd name="T1" fmla="*/ 0 h 156"/>
                <a:gd name="T2" fmla="*/ 75 w 111"/>
                <a:gd name="T3" fmla="*/ 10 h 156"/>
                <a:gd name="T4" fmla="*/ 23 w 111"/>
                <a:gd name="T5" fmla="*/ 15 h 156"/>
                <a:gd name="T6" fmla="*/ 14 w 111"/>
                <a:gd name="T7" fmla="*/ 33 h 156"/>
                <a:gd name="T8" fmla="*/ 11 w 111"/>
                <a:gd name="T9" fmla="*/ 61 h 156"/>
                <a:gd name="T10" fmla="*/ 14 w 111"/>
                <a:gd name="T11" fmla="*/ 75 h 156"/>
                <a:gd name="T12" fmla="*/ 3 w 111"/>
                <a:gd name="T13" fmla="*/ 88 h 156"/>
                <a:gd name="T14" fmla="*/ 14 w 111"/>
                <a:gd name="T15" fmla="*/ 109 h 156"/>
                <a:gd name="T16" fmla="*/ 23 w 111"/>
                <a:gd name="T17" fmla="*/ 124 h 156"/>
                <a:gd name="T18" fmla="*/ 15 w 111"/>
                <a:gd name="T19" fmla="*/ 144 h 156"/>
                <a:gd name="T20" fmla="*/ 24 w 111"/>
                <a:gd name="T21" fmla="*/ 156 h 156"/>
                <a:gd name="T22" fmla="*/ 42 w 111"/>
                <a:gd name="T23" fmla="*/ 144 h 156"/>
                <a:gd name="T24" fmla="*/ 50 w 111"/>
                <a:gd name="T25" fmla="*/ 93 h 156"/>
                <a:gd name="T26" fmla="*/ 56 w 111"/>
                <a:gd name="T27" fmla="*/ 126 h 156"/>
                <a:gd name="T28" fmla="*/ 65 w 111"/>
                <a:gd name="T29" fmla="*/ 145 h 156"/>
                <a:gd name="T30" fmla="*/ 62 w 111"/>
                <a:gd name="T31" fmla="*/ 112 h 156"/>
                <a:gd name="T32" fmla="*/ 72 w 111"/>
                <a:gd name="T33" fmla="*/ 73 h 156"/>
                <a:gd name="T34" fmla="*/ 69 w 111"/>
                <a:gd name="T35" fmla="*/ 51 h 156"/>
                <a:gd name="T36" fmla="*/ 54 w 111"/>
                <a:gd name="T37" fmla="*/ 60 h 156"/>
                <a:gd name="T38" fmla="*/ 35 w 111"/>
                <a:gd name="T39" fmla="*/ 54 h 156"/>
                <a:gd name="T40" fmla="*/ 41 w 111"/>
                <a:gd name="T41" fmla="*/ 36 h 156"/>
                <a:gd name="T42" fmla="*/ 62 w 111"/>
                <a:gd name="T43" fmla="*/ 34 h 156"/>
                <a:gd name="T44" fmla="*/ 78 w 111"/>
                <a:gd name="T45" fmla="*/ 39 h 156"/>
                <a:gd name="T46" fmla="*/ 98 w 111"/>
                <a:gd name="T47" fmla="*/ 30 h 156"/>
                <a:gd name="T48" fmla="*/ 111 w 111"/>
                <a:gd name="T49" fmla="*/ 13 h 156"/>
                <a:gd name="T50" fmla="*/ 98 w 111"/>
                <a:gd name="T51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11" h="156">
                  <a:moveTo>
                    <a:pt x="98" y="0"/>
                  </a:moveTo>
                  <a:cubicBezTo>
                    <a:pt x="75" y="2"/>
                    <a:pt x="87" y="8"/>
                    <a:pt x="75" y="10"/>
                  </a:cubicBezTo>
                  <a:cubicBezTo>
                    <a:pt x="72" y="10"/>
                    <a:pt x="25" y="3"/>
                    <a:pt x="23" y="15"/>
                  </a:cubicBezTo>
                  <a:cubicBezTo>
                    <a:pt x="25" y="26"/>
                    <a:pt x="23" y="27"/>
                    <a:pt x="14" y="33"/>
                  </a:cubicBezTo>
                  <a:cubicBezTo>
                    <a:pt x="15" y="43"/>
                    <a:pt x="20" y="54"/>
                    <a:pt x="11" y="61"/>
                  </a:cubicBezTo>
                  <a:cubicBezTo>
                    <a:pt x="8" y="68"/>
                    <a:pt x="10" y="69"/>
                    <a:pt x="14" y="75"/>
                  </a:cubicBezTo>
                  <a:cubicBezTo>
                    <a:pt x="16" y="84"/>
                    <a:pt x="12" y="86"/>
                    <a:pt x="3" y="88"/>
                  </a:cubicBezTo>
                  <a:cubicBezTo>
                    <a:pt x="1" y="99"/>
                    <a:pt x="0" y="106"/>
                    <a:pt x="14" y="109"/>
                  </a:cubicBezTo>
                  <a:cubicBezTo>
                    <a:pt x="21" y="112"/>
                    <a:pt x="20" y="118"/>
                    <a:pt x="23" y="124"/>
                  </a:cubicBezTo>
                  <a:cubicBezTo>
                    <a:pt x="25" y="133"/>
                    <a:pt x="23" y="139"/>
                    <a:pt x="15" y="144"/>
                  </a:cubicBezTo>
                  <a:cubicBezTo>
                    <a:pt x="17" y="150"/>
                    <a:pt x="18" y="153"/>
                    <a:pt x="24" y="156"/>
                  </a:cubicBezTo>
                  <a:cubicBezTo>
                    <a:pt x="31" y="154"/>
                    <a:pt x="36" y="148"/>
                    <a:pt x="42" y="144"/>
                  </a:cubicBezTo>
                  <a:cubicBezTo>
                    <a:pt x="41" y="128"/>
                    <a:pt x="33" y="103"/>
                    <a:pt x="50" y="93"/>
                  </a:cubicBezTo>
                  <a:cubicBezTo>
                    <a:pt x="52" y="105"/>
                    <a:pt x="46" y="116"/>
                    <a:pt x="56" y="126"/>
                  </a:cubicBezTo>
                  <a:cubicBezTo>
                    <a:pt x="57" y="134"/>
                    <a:pt x="58" y="141"/>
                    <a:pt x="65" y="145"/>
                  </a:cubicBezTo>
                  <a:cubicBezTo>
                    <a:pt x="70" y="134"/>
                    <a:pt x="64" y="123"/>
                    <a:pt x="62" y="112"/>
                  </a:cubicBezTo>
                  <a:cubicBezTo>
                    <a:pt x="65" y="97"/>
                    <a:pt x="55" y="81"/>
                    <a:pt x="72" y="73"/>
                  </a:cubicBezTo>
                  <a:cubicBezTo>
                    <a:pt x="79" y="64"/>
                    <a:pt x="75" y="59"/>
                    <a:pt x="69" y="51"/>
                  </a:cubicBezTo>
                  <a:cubicBezTo>
                    <a:pt x="61" y="52"/>
                    <a:pt x="61" y="56"/>
                    <a:pt x="54" y="60"/>
                  </a:cubicBezTo>
                  <a:cubicBezTo>
                    <a:pt x="37" y="57"/>
                    <a:pt x="43" y="60"/>
                    <a:pt x="35" y="54"/>
                  </a:cubicBezTo>
                  <a:cubicBezTo>
                    <a:pt x="31" y="45"/>
                    <a:pt x="28" y="39"/>
                    <a:pt x="41" y="36"/>
                  </a:cubicBezTo>
                  <a:cubicBezTo>
                    <a:pt x="49" y="32"/>
                    <a:pt x="53" y="33"/>
                    <a:pt x="62" y="34"/>
                  </a:cubicBezTo>
                  <a:cubicBezTo>
                    <a:pt x="67" y="36"/>
                    <a:pt x="73" y="36"/>
                    <a:pt x="78" y="39"/>
                  </a:cubicBezTo>
                  <a:cubicBezTo>
                    <a:pt x="85" y="36"/>
                    <a:pt x="90" y="31"/>
                    <a:pt x="98" y="30"/>
                  </a:cubicBezTo>
                  <a:cubicBezTo>
                    <a:pt x="104" y="26"/>
                    <a:pt x="107" y="19"/>
                    <a:pt x="111" y="13"/>
                  </a:cubicBezTo>
                  <a:cubicBezTo>
                    <a:pt x="107" y="8"/>
                    <a:pt x="102" y="4"/>
                    <a:pt x="98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59" name="Freeform 63"/>
            <p:cNvSpPr>
              <a:spLocks/>
            </p:cNvSpPr>
            <p:nvPr/>
          </p:nvSpPr>
          <p:spPr bwMode="invGray">
            <a:xfrm>
              <a:off x="4064" y="2777"/>
              <a:ext cx="22" cy="71"/>
            </a:xfrm>
            <a:custGeom>
              <a:avLst/>
              <a:gdLst>
                <a:gd name="T0" fmla="*/ 12 w 30"/>
                <a:gd name="T1" fmla="*/ 0 h 94"/>
                <a:gd name="T2" fmla="*/ 0 w 30"/>
                <a:gd name="T3" fmla="*/ 16 h 94"/>
                <a:gd name="T4" fmla="*/ 6 w 30"/>
                <a:gd name="T5" fmla="*/ 37 h 94"/>
                <a:gd name="T6" fmla="*/ 1 w 30"/>
                <a:gd name="T7" fmla="*/ 61 h 94"/>
                <a:gd name="T8" fmla="*/ 16 w 30"/>
                <a:gd name="T9" fmla="*/ 94 h 94"/>
                <a:gd name="T10" fmla="*/ 30 w 30"/>
                <a:gd name="T11" fmla="*/ 82 h 94"/>
                <a:gd name="T12" fmla="*/ 22 w 30"/>
                <a:gd name="T13" fmla="*/ 61 h 94"/>
                <a:gd name="T14" fmla="*/ 12 w 30"/>
                <a:gd name="T15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" h="94">
                  <a:moveTo>
                    <a:pt x="12" y="0"/>
                  </a:moveTo>
                  <a:cubicBezTo>
                    <a:pt x="9" y="6"/>
                    <a:pt x="4" y="11"/>
                    <a:pt x="0" y="16"/>
                  </a:cubicBezTo>
                  <a:cubicBezTo>
                    <a:pt x="1" y="23"/>
                    <a:pt x="3" y="30"/>
                    <a:pt x="6" y="37"/>
                  </a:cubicBezTo>
                  <a:cubicBezTo>
                    <a:pt x="3" y="45"/>
                    <a:pt x="4" y="53"/>
                    <a:pt x="1" y="61"/>
                  </a:cubicBezTo>
                  <a:cubicBezTo>
                    <a:pt x="3" y="81"/>
                    <a:pt x="2" y="83"/>
                    <a:pt x="16" y="94"/>
                  </a:cubicBezTo>
                  <a:cubicBezTo>
                    <a:pt x="24" y="92"/>
                    <a:pt x="27" y="90"/>
                    <a:pt x="30" y="82"/>
                  </a:cubicBezTo>
                  <a:cubicBezTo>
                    <a:pt x="28" y="73"/>
                    <a:pt x="26" y="69"/>
                    <a:pt x="22" y="61"/>
                  </a:cubicBezTo>
                  <a:cubicBezTo>
                    <a:pt x="19" y="40"/>
                    <a:pt x="18" y="20"/>
                    <a:pt x="12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60" name="Freeform 64"/>
            <p:cNvSpPr>
              <a:spLocks/>
            </p:cNvSpPr>
            <p:nvPr/>
          </p:nvSpPr>
          <p:spPr bwMode="invGray">
            <a:xfrm>
              <a:off x="4078" y="2896"/>
              <a:ext cx="61" cy="118"/>
            </a:xfrm>
            <a:custGeom>
              <a:avLst/>
              <a:gdLst>
                <a:gd name="T0" fmla="*/ 12 w 81"/>
                <a:gd name="T1" fmla="*/ 2 h 158"/>
                <a:gd name="T2" fmla="*/ 0 w 81"/>
                <a:gd name="T3" fmla="*/ 20 h 158"/>
                <a:gd name="T4" fmla="*/ 8 w 81"/>
                <a:gd name="T5" fmla="*/ 49 h 158"/>
                <a:gd name="T6" fmla="*/ 6 w 81"/>
                <a:gd name="T7" fmla="*/ 107 h 158"/>
                <a:gd name="T8" fmla="*/ 17 w 81"/>
                <a:gd name="T9" fmla="*/ 103 h 158"/>
                <a:gd name="T10" fmla="*/ 20 w 81"/>
                <a:gd name="T11" fmla="*/ 115 h 158"/>
                <a:gd name="T12" fmla="*/ 29 w 81"/>
                <a:gd name="T13" fmla="*/ 122 h 158"/>
                <a:gd name="T14" fmla="*/ 38 w 81"/>
                <a:gd name="T15" fmla="*/ 140 h 158"/>
                <a:gd name="T16" fmla="*/ 48 w 81"/>
                <a:gd name="T17" fmla="*/ 128 h 158"/>
                <a:gd name="T18" fmla="*/ 65 w 81"/>
                <a:gd name="T19" fmla="*/ 134 h 158"/>
                <a:gd name="T20" fmla="*/ 63 w 81"/>
                <a:gd name="T21" fmla="*/ 109 h 158"/>
                <a:gd name="T22" fmla="*/ 48 w 81"/>
                <a:gd name="T23" fmla="*/ 104 h 158"/>
                <a:gd name="T24" fmla="*/ 39 w 81"/>
                <a:gd name="T25" fmla="*/ 91 h 158"/>
                <a:gd name="T26" fmla="*/ 33 w 81"/>
                <a:gd name="T27" fmla="*/ 73 h 158"/>
                <a:gd name="T28" fmla="*/ 41 w 81"/>
                <a:gd name="T29" fmla="*/ 53 h 158"/>
                <a:gd name="T30" fmla="*/ 35 w 81"/>
                <a:gd name="T31" fmla="*/ 35 h 158"/>
                <a:gd name="T32" fmla="*/ 42 w 81"/>
                <a:gd name="T33" fmla="*/ 20 h 158"/>
                <a:gd name="T34" fmla="*/ 29 w 81"/>
                <a:gd name="T35" fmla="*/ 4 h 158"/>
                <a:gd name="T36" fmla="*/ 18 w 81"/>
                <a:gd name="T37" fmla="*/ 7 h 158"/>
                <a:gd name="T38" fmla="*/ 12 w 81"/>
                <a:gd name="T39" fmla="*/ 2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1" h="158">
                  <a:moveTo>
                    <a:pt x="12" y="2"/>
                  </a:moveTo>
                  <a:cubicBezTo>
                    <a:pt x="8" y="8"/>
                    <a:pt x="3" y="13"/>
                    <a:pt x="0" y="20"/>
                  </a:cubicBezTo>
                  <a:cubicBezTo>
                    <a:pt x="5" y="31"/>
                    <a:pt x="6" y="35"/>
                    <a:pt x="8" y="49"/>
                  </a:cubicBezTo>
                  <a:cubicBezTo>
                    <a:pt x="7" y="69"/>
                    <a:pt x="4" y="87"/>
                    <a:pt x="6" y="107"/>
                  </a:cubicBezTo>
                  <a:cubicBezTo>
                    <a:pt x="8" y="106"/>
                    <a:pt x="14" y="101"/>
                    <a:pt x="17" y="103"/>
                  </a:cubicBezTo>
                  <a:cubicBezTo>
                    <a:pt x="20" y="105"/>
                    <a:pt x="17" y="112"/>
                    <a:pt x="20" y="115"/>
                  </a:cubicBezTo>
                  <a:cubicBezTo>
                    <a:pt x="22" y="118"/>
                    <a:pt x="29" y="122"/>
                    <a:pt x="29" y="122"/>
                  </a:cubicBezTo>
                  <a:cubicBezTo>
                    <a:pt x="29" y="133"/>
                    <a:pt x="27" y="158"/>
                    <a:pt x="38" y="140"/>
                  </a:cubicBezTo>
                  <a:cubicBezTo>
                    <a:pt x="39" y="133"/>
                    <a:pt x="41" y="131"/>
                    <a:pt x="48" y="128"/>
                  </a:cubicBezTo>
                  <a:cubicBezTo>
                    <a:pt x="55" y="130"/>
                    <a:pt x="59" y="133"/>
                    <a:pt x="65" y="134"/>
                  </a:cubicBezTo>
                  <a:cubicBezTo>
                    <a:pt x="81" y="131"/>
                    <a:pt x="76" y="112"/>
                    <a:pt x="63" y="109"/>
                  </a:cubicBezTo>
                  <a:cubicBezTo>
                    <a:pt x="58" y="107"/>
                    <a:pt x="53" y="106"/>
                    <a:pt x="48" y="104"/>
                  </a:cubicBezTo>
                  <a:cubicBezTo>
                    <a:pt x="45" y="100"/>
                    <a:pt x="42" y="95"/>
                    <a:pt x="39" y="91"/>
                  </a:cubicBezTo>
                  <a:cubicBezTo>
                    <a:pt x="38" y="85"/>
                    <a:pt x="36" y="79"/>
                    <a:pt x="33" y="73"/>
                  </a:cubicBezTo>
                  <a:cubicBezTo>
                    <a:pt x="31" y="64"/>
                    <a:pt x="33" y="58"/>
                    <a:pt x="41" y="53"/>
                  </a:cubicBezTo>
                  <a:cubicBezTo>
                    <a:pt x="48" y="44"/>
                    <a:pt x="47" y="38"/>
                    <a:pt x="35" y="35"/>
                  </a:cubicBezTo>
                  <a:cubicBezTo>
                    <a:pt x="36" y="28"/>
                    <a:pt x="39" y="26"/>
                    <a:pt x="42" y="20"/>
                  </a:cubicBezTo>
                  <a:cubicBezTo>
                    <a:pt x="41" y="13"/>
                    <a:pt x="35" y="8"/>
                    <a:pt x="29" y="4"/>
                  </a:cubicBezTo>
                  <a:cubicBezTo>
                    <a:pt x="25" y="9"/>
                    <a:pt x="23" y="13"/>
                    <a:pt x="18" y="7"/>
                  </a:cubicBezTo>
                  <a:cubicBezTo>
                    <a:pt x="17" y="0"/>
                    <a:pt x="19" y="2"/>
                    <a:pt x="12" y="2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61" name="Freeform 65"/>
            <p:cNvSpPr>
              <a:spLocks/>
            </p:cNvSpPr>
            <p:nvPr/>
          </p:nvSpPr>
          <p:spPr bwMode="invGray">
            <a:xfrm>
              <a:off x="4121" y="3052"/>
              <a:ext cx="64" cy="79"/>
            </a:xfrm>
            <a:custGeom>
              <a:avLst/>
              <a:gdLst>
                <a:gd name="T0" fmla="*/ 52 w 85"/>
                <a:gd name="T1" fmla="*/ 0 h 105"/>
                <a:gd name="T2" fmla="*/ 44 w 85"/>
                <a:gd name="T3" fmla="*/ 18 h 105"/>
                <a:gd name="T4" fmla="*/ 32 w 85"/>
                <a:gd name="T5" fmla="*/ 30 h 105"/>
                <a:gd name="T6" fmla="*/ 16 w 85"/>
                <a:gd name="T7" fmla="*/ 35 h 105"/>
                <a:gd name="T8" fmla="*/ 8 w 85"/>
                <a:gd name="T9" fmla="*/ 48 h 105"/>
                <a:gd name="T10" fmla="*/ 4 w 85"/>
                <a:gd name="T11" fmla="*/ 74 h 105"/>
                <a:gd name="T12" fmla="*/ 13 w 85"/>
                <a:gd name="T13" fmla="*/ 71 h 105"/>
                <a:gd name="T14" fmla="*/ 25 w 85"/>
                <a:gd name="T15" fmla="*/ 62 h 105"/>
                <a:gd name="T16" fmla="*/ 34 w 85"/>
                <a:gd name="T17" fmla="*/ 69 h 105"/>
                <a:gd name="T18" fmla="*/ 58 w 85"/>
                <a:gd name="T19" fmla="*/ 99 h 105"/>
                <a:gd name="T20" fmla="*/ 71 w 85"/>
                <a:gd name="T21" fmla="*/ 72 h 105"/>
                <a:gd name="T22" fmla="*/ 85 w 85"/>
                <a:gd name="T23" fmla="*/ 68 h 105"/>
                <a:gd name="T24" fmla="*/ 74 w 85"/>
                <a:gd name="T25" fmla="*/ 39 h 105"/>
                <a:gd name="T26" fmla="*/ 52 w 85"/>
                <a:gd name="T27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5" h="105">
                  <a:moveTo>
                    <a:pt x="52" y="0"/>
                  </a:moveTo>
                  <a:cubicBezTo>
                    <a:pt x="50" y="6"/>
                    <a:pt x="47" y="12"/>
                    <a:pt x="44" y="18"/>
                  </a:cubicBezTo>
                  <a:cubicBezTo>
                    <a:pt x="43" y="28"/>
                    <a:pt x="42" y="28"/>
                    <a:pt x="32" y="30"/>
                  </a:cubicBezTo>
                  <a:cubicBezTo>
                    <a:pt x="27" y="33"/>
                    <a:pt x="21" y="33"/>
                    <a:pt x="16" y="35"/>
                  </a:cubicBezTo>
                  <a:cubicBezTo>
                    <a:pt x="13" y="39"/>
                    <a:pt x="11" y="44"/>
                    <a:pt x="8" y="48"/>
                  </a:cubicBezTo>
                  <a:cubicBezTo>
                    <a:pt x="4" y="66"/>
                    <a:pt x="0" y="42"/>
                    <a:pt x="4" y="74"/>
                  </a:cubicBezTo>
                  <a:cubicBezTo>
                    <a:pt x="7" y="73"/>
                    <a:pt x="10" y="73"/>
                    <a:pt x="13" y="71"/>
                  </a:cubicBezTo>
                  <a:cubicBezTo>
                    <a:pt x="19" y="67"/>
                    <a:pt x="17" y="64"/>
                    <a:pt x="25" y="62"/>
                  </a:cubicBezTo>
                  <a:cubicBezTo>
                    <a:pt x="32" y="59"/>
                    <a:pt x="31" y="64"/>
                    <a:pt x="34" y="69"/>
                  </a:cubicBezTo>
                  <a:cubicBezTo>
                    <a:pt x="37" y="82"/>
                    <a:pt x="44" y="96"/>
                    <a:pt x="58" y="99"/>
                  </a:cubicBezTo>
                  <a:cubicBezTo>
                    <a:pt x="70" y="105"/>
                    <a:pt x="60" y="78"/>
                    <a:pt x="71" y="72"/>
                  </a:cubicBezTo>
                  <a:cubicBezTo>
                    <a:pt x="78" y="74"/>
                    <a:pt x="80" y="74"/>
                    <a:pt x="85" y="68"/>
                  </a:cubicBezTo>
                  <a:cubicBezTo>
                    <a:pt x="82" y="56"/>
                    <a:pt x="80" y="49"/>
                    <a:pt x="74" y="39"/>
                  </a:cubicBezTo>
                  <a:cubicBezTo>
                    <a:pt x="73" y="6"/>
                    <a:pt x="80" y="6"/>
                    <a:pt x="52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62" name="Freeform 66"/>
            <p:cNvSpPr>
              <a:spLocks/>
            </p:cNvSpPr>
            <p:nvPr/>
          </p:nvSpPr>
          <p:spPr bwMode="invGray">
            <a:xfrm>
              <a:off x="4197" y="3193"/>
              <a:ext cx="29" cy="49"/>
            </a:xfrm>
            <a:custGeom>
              <a:avLst/>
              <a:gdLst>
                <a:gd name="T0" fmla="*/ 6 w 38"/>
                <a:gd name="T1" fmla="*/ 27 h 66"/>
                <a:gd name="T2" fmla="*/ 26 w 38"/>
                <a:gd name="T3" fmla="*/ 66 h 66"/>
                <a:gd name="T4" fmla="*/ 30 w 38"/>
                <a:gd name="T5" fmla="*/ 52 h 66"/>
                <a:gd name="T6" fmla="*/ 38 w 38"/>
                <a:gd name="T7" fmla="*/ 40 h 66"/>
                <a:gd name="T8" fmla="*/ 30 w 38"/>
                <a:gd name="T9" fmla="*/ 25 h 66"/>
                <a:gd name="T10" fmla="*/ 20 w 38"/>
                <a:gd name="T11" fmla="*/ 13 h 66"/>
                <a:gd name="T12" fmla="*/ 11 w 38"/>
                <a:gd name="T13" fmla="*/ 1 h 66"/>
                <a:gd name="T14" fmla="*/ 2 w 38"/>
                <a:gd name="T15" fmla="*/ 12 h 66"/>
                <a:gd name="T16" fmla="*/ 6 w 38"/>
                <a:gd name="T17" fmla="*/ 27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66">
                  <a:moveTo>
                    <a:pt x="6" y="27"/>
                  </a:moveTo>
                  <a:cubicBezTo>
                    <a:pt x="8" y="52"/>
                    <a:pt x="5" y="58"/>
                    <a:pt x="26" y="66"/>
                  </a:cubicBezTo>
                  <a:cubicBezTo>
                    <a:pt x="36" y="63"/>
                    <a:pt x="33" y="61"/>
                    <a:pt x="30" y="52"/>
                  </a:cubicBezTo>
                  <a:cubicBezTo>
                    <a:pt x="28" y="41"/>
                    <a:pt x="34" y="49"/>
                    <a:pt x="38" y="40"/>
                  </a:cubicBezTo>
                  <a:cubicBezTo>
                    <a:pt x="34" y="35"/>
                    <a:pt x="33" y="30"/>
                    <a:pt x="30" y="25"/>
                  </a:cubicBezTo>
                  <a:cubicBezTo>
                    <a:pt x="29" y="14"/>
                    <a:pt x="30" y="0"/>
                    <a:pt x="20" y="13"/>
                  </a:cubicBezTo>
                  <a:cubicBezTo>
                    <a:pt x="14" y="9"/>
                    <a:pt x="12" y="8"/>
                    <a:pt x="11" y="1"/>
                  </a:cubicBezTo>
                  <a:cubicBezTo>
                    <a:pt x="5" y="4"/>
                    <a:pt x="3" y="5"/>
                    <a:pt x="2" y="12"/>
                  </a:cubicBezTo>
                  <a:cubicBezTo>
                    <a:pt x="3" y="25"/>
                    <a:pt x="0" y="21"/>
                    <a:pt x="6" y="27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63" name="Freeform 67"/>
            <p:cNvSpPr>
              <a:spLocks/>
            </p:cNvSpPr>
            <p:nvPr/>
          </p:nvSpPr>
          <p:spPr bwMode="invGray">
            <a:xfrm>
              <a:off x="4181" y="3275"/>
              <a:ext cx="18" cy="17"/>
            </a:xfrm>
            <a:custGeom>
              <a:avLst/>
              <a:gdLst>
                <a:gd name="T0" fmla="*/ 0 w 24"/>
                <a:gd name="T1" fmla="*/ 0 h 23"/>
                <a:gd name="T2" fmla="*/ 6 w 24"/>
                <a:gd name="T3" fmla="*/ 23 h 23"/>
                <a:gd name="T4" fmla="*/ 24 w 24"/>
                <a:gd name="T5" fmla="*/ 11 h 23"/>
                <a:gd name="T6" fmla="*/ 0 w 24"/>
                <a:gd name="T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23">
                  <a:moveTo>
                    <a:pt x="0" y="0"/>
                  </a:moveTo>
                  <a:cubicBezTo>
                    <a:pt x="1" y="8"/>
                    <a:pt x="3" y="16"/>
                    <a:pt x="6" y="23"/>
                  </a:cubicBezTo>
                  <a:cubicBezTo>
                    <a:pt x="19" y="20"/>
                    <a:pt x="19" y="22"/>
                    <a:pt x="24" y="11"/>
                  </a:cubicBezTo>
                  <a:cubicBezTo>
                    <a:pt x="20" y="0"/>
                    <a:pt x="4" y="8"/>
                    <a:pt x="0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64" name="Freeform 68"/>
            <p:cNvSpPr>
              <a:spLocks/>
            </p:cNvSpPr>
            <p:nvPr/>
          </p:nvSpPr>
          <p:spPr bwMode="invGray">
            <a:xfrm>
              <a:off x="4208" y="3265"/>
              <a:ext cx="45" cy="37"/>
            </a:xfrm>
            <a:custGeom>
              <a:avLst/>
              <a:gdLst>
                <a:gd name="T0" fmla="*/ 9 w 60"/>
                <a:gd name="T1" fmla="*/ 0 h 49"/>
                <a:gd name="T2" fmla="*/ 0 w 60"/>
                <a:gd name="T3" fmla="*/ 18 h 49"/>
                <a:gd name="T4" fmla="*/ 28 w 60"/>
                <a:gd name="T5" fmla="*/ 33 h 49"/>
                <a:gd name="T6" fmla="*/ 42 w 60"/>
                <a:gd name="T7" fmla="*/ 46 h 49"/>
                <a:gd name="T8" fmla="*/ 60 w 60"/>
                <a:gd name="T9" fmla="*/ 42 h 49"/>
                <a:gd name="T10" fmla="*/ 49 w 60"/>
                <a:gd name="T11" fmla="*/ 24 h 49"/>
                <a:gd name="T12" fmla="*/ 28 w 60"/>
                <a:gd name="T13" fmla="*/ 3 h 49"/>
                <a:gd name="T14" fmla="*/ 19 w 60"/>
                <a:gd name="T15" fmla="*/ 16 h 49"/>
                <a:gd name="T16" fmla="*/ 9 w 60"/>
                <a:gd name="T17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49">
                  <a:moveTo>
                    <a:pt x="9" y="0"/>
                  </a:moveTo>
                  <a:cubicBezTo>
                    <a:pt x="8" y="7"/>
                    <a:pt x="0" y="18"/>
                    <a:pt x="0" y="18"/>
                  </a:cubicBezTo>
                  <a:cubicBezTo>
                    <a:pt x="2" y="36"/>
                    <a:pt x="9" y="31"/>
                    <a:pt x="28" y="33"/>
                  </a:cubicBezTo>
                  <a:cubicBezTo>
                    <a:pt x="33" y="40"/>
                    <a:pt x="33" y="44"/>
                    <a:pt x="42" y="46"/>
                  </a:cubicBezTo>
                  <a:cubicBezTo>
                    <a:pt x="49" y="49"/>
                    <a:pt x="56" y="49"/>
                    <a:pt x="60" y="42"/>
                  </a:cubicBezTo>
                  <a:cubicBezTo>
                    <a:pt x="58" y="32"/>
                    <a:pt x="59" y="26"/>
                    <a:pt x="49" y="24"/>
                  </a:cubicBezTo>
                  <a:cubicBezTo>
                    <a:pt x="47" y="12"/>
                    <a:pt x="41" y="5"/>
                    <a:pt x="28" y="3"/>
                  </a:cubicBezTo>
                  <a:cubicBezTo>
                    <a:pt x="23" y="10"/>
                    <a:pt x="30" y="23"/>
                    <a:pt x="19" y="16"/>
                  </a:cubicBezTo>
                  <a:cubicBezTo>
                    <a:pt x="17" y="6"/>
                    <a:pt x="20" y="0"/>
                    <a:pt x="9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65" name="Freeform 69"/>
            <p:cNvSpPr>
              <a:spLocks/>
            </p:cNvSpPr>
            <p:nvPr/>
          </p:nvSpPr>
          <p:spPr bwMode="invGray">
            <a:xfrm>
              <a:off x="4277" y="3335"/>
              <a:ext cx="24" cy="33"/>
            </a:xfrm>
            <a:custGeom>
              <a:avLst/>
              <a:gdLst>
                <a:gd name="T0" fmla="*/ 28 w 32"/>
                <a:gd name="T1" fmla="*/ 0 h 44"/>
                <a:gd name="T2" fmla="*/ 10 w 32"/>
                <a:gd name="T3" fmla="*/ 11 h 44"/>
                <a:gd name="T4" fmla="*/ 12 w 32"/>
                <a:gd name="T5" fmla="*/ 32 h 44"/>
                <a:gd name="T6" fmla="*/ 24 w 32"/>
                <a:gd name="T7" fmla="*/ 36 h 44"/>
                <a:gd name="T8" fmla="*/ 28 w 32"/>
                <a:gd name="T9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44">
                  <a:moveTo>
                    <a:pt x="28" y="0"/>
                  </a:moveTo>
                  <a:cubicBezTo>
                    <a:pt x="32" y="10"/>
                    <a:pt x="18" y="9"/>
                    <a:pt x="10" y="11"/>
                  </a:cubicBezTo>
                  <a:cubicBezTo>
                    <a:pt x="0" y="18"/>
                    <a:pt x="7" y="24"/>
                    <a:pt x="12" y="32"/>
                  </a:cubicBezTo>
                  <a:cubicBezTo>
                    <a:pt x="14" y="44"/>
                    <a:pt x="15" y="41"/>
                    <a:pt x="24" y="36"/>
                  </a:cubicBezTo>
                  <a:cubicBezTo>
                    <a:pt x="32" y="25"/>
                    <a:pt x="29" y="14"/>
                    <a:pt x="28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66" name="Freeform 70"/>
            <p:cNvSpPr>
              <a:spLocks/>
            </p:cNvSpPr>
            <p:nvPr/>
          </p:nvSpPr>
          <p:spPr bwMode="invGray">
            <a:xfrm>
              <a:off x="4544" y="3293"/>
              <a:ext cx="46" cy="47"/>
            </a:xfrm>
            <a:custGeom>
              <a:avLst/>
              <a:gdLst>
                <a:gd name="T0" fmla="*/ 7 w 61"/>
                <a:gd name="T1" fmla="*/ 0 h 63"/>
                <a:gd name="T2" fmla="*/ 0 w 61"/>
                <a:gd name="T3" fmla="*/ 14 h 63"/>
                <a:gd name="T4" fmla="*/ 24 w 61"/>
                <a:gd name="T5" fmla="*/ 35 h 63"/>
                <a:gd name="T6" fmla="*/ 36 w 61"/>
                <a:gd name="T7" fmla="*/ 54 h 63"/>
                <a:gd name="T8" fmla="*/ 46 w 61"/>
                <a:gd name="T9" fmla="*/ 63 h 63"/>
                <a:gd name="T10" fmla="*/ 61 w 61"/>
                <a:gd name="T11" fmla="*/ 56 h 63"/>
                <a:gd name="T12" fmla="*/ 33 w 61"/>
                <a:gd name="T13" fmla="*/ 17 h 63"/>
                <a:gd name="T14" fmla="*/ 7 w 61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1" h="63">
                  <a:moveTo>
                    <a:pt x="7" y="0"/>
                  </a:moveTo>
                  <a:cubicBezTo>
                    <a:pt x="6" y="6"/>
                    <a:pt x="3" y="9"/>
                    <a:pt x="0" y="14"/>
                  </a:cubicBezTo>
                  <a:cubicBezTo>
                    <a:pt x="7" y="23"/>
                    <a:pt x="13" y="31"/>
                    <a:pt x="24" y="35"/>
                  </a:cubicBezTo>
                  <a:cubicBezTo>
                    <a:pt x="27" y="42"/>
                    <a:pt x="31" y="48"/>
                    <a:pt x="36" y="54"/>
                  </a:cubicBezTo>
                  <a:cubicBezTo>
                    <a:pt x="37" y="61"/>
                    <a:pt x="40" y="59"/>
                    <a:pt x="46" y="63"/>
                  </a:cubicBezTo>
                  <a:cubicBezTo>
                    <a:pt x="54" y="62"/>
                    <a:pt x="56" y="62"/>
                    <a:pt x="61" y="56"/>
                  </a:cubicBezTo>
                  <a:cubicBezTo>
                    <a:pt x="59" y="46"/>
                    <a:pt x="42" y="23"/>
                    <a:pt x="33" y="17"/>
                  </a:cubicBezTo>
                  <a:cubicBezTo>
                    <a:pt x="23" y="10"/>
                    <a:pt x="14" y="9"/>
                    <a:pt x="7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67" name="Freeform 71"/>
            <p:cNvSpPr>
              <a:spLocks/>
            </p:cNvSpPr>
            <p:nvPr/>
          </p:nvSpPr>
          <p:spPr bwMode="invGray">
            <a:xfrm>
              <a:off x="4147" y="3352"/>
              <a:ext cx="46" cy="50"/>
            </a:xfrm>
            <a:custGeom>
              <a:avLst/>
              <a:gdLst>
                <a:gd name="T0" fmla="*/ 28 w 61"/>
                <a:gd name="T1" fmla="*/ 7 h 67"/>
                <a:gd name="T2" fmla="*/ 30 w 61"/>
                <a:gd name="T3" fmla="*/ 34 h 67"/>
                <a:gd name="T4" fmla="*/ 16 w 61"/>
                <a:gd name="T5" fmla="*/ 43 h 67"/>
                <a:gd name="T6" fmla="*/ 22 w 61"/>
                <a:gd name="T7" fmla="*/ 67 h 67"/>
                <a:gd name="T8" fmla="*/ 48 w 61"/>
                <a:gd name="T9" fmla="*/ 58 h 67"/>
                <a:gd name="T10" fmla="*/ 60 w 61"/>
                <a:gd name="T11" fmla="*/ 47 h 67"/>
                <a:gd name="T12" fmla="*/ 51 w 61"/>
                <a:gd name="T13" fmla="*/ 28 h 67"/>
                <a:gd name="T14" fmla="*/ 57 w 61"/>
                <a:gd name="T15" fmla="*/ 14 h 67"/>
                <a:gd name="T16" fmla="*/ 55 w 61"/>
                <a:gd name="T17" fmla="*/ 2 h 67"/>
                <a:gd name="T18" fmla="*/ 46 w 61"/>
                <a:gd name="T19" fmla="*/ 4 h 67"/>
                <a:gd name="T20" fmla="*/ 51 w 61"/>
                <a:gd name="T21" fmla="*/ 5 h 67"/>
                <a:gd name="T22" fmla="*/ 49 w 61"/>
                <a:gd name="T23" fmla="*/ 16 h 67"/>
                <a:gd name="T24" fmla="*/ 43 w 61"/>
                <a:gd name="T25" fmla="*/ 23 h 67"/>
                <a:gd name="T26" fmla="*/ 28 w 61"/>
                <a:gd name="T27" fmla="*/ 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1" h="67">
                  <a:moveTo>
                    <a:pt x="28" y="7"/>
                  </a:moveTo>
                  <a:cubicBezTo>
                    <a:pt x="17" y="15"/>
                    <a:pt x="24" y="25"/>
                    <a:pt x="30" y="34"/>
                  </a:cubicBezTo>
                  <a:cubicBezTo>
                    <a:pt x="27" y="44"/>
                    <a:pt x="26" y="44"/>
                    <a:pt x="16" y="43"/>
                  </a:cubicBezTo>
                  <a:cubicBezTo>
                    <a:pt x="0" y="46"/>
                    <a:pt x="13" y="63"/>
                    <a:pt x="22" y="67"/>
                  </a:cubicBezTo>
                  <a:cubicBezTo>
                    <a:pt x="31" y="65"/>
                    <a:pt x="39" y="60"/>
                    <a:pt x="48" y="58"/>
                  </a:cubicBezTo>
                  <a:cubicBezTo>
                    <a:pt x="51" y="52"/>
                    <a:pt x="54" y="50"/>
                    <a:pt x="60" y="47"/>
                  </a:cubicBezTo>
                  <a:cubicBezTo>
                    <a:pt x="61" y="40"/>
                    <a:pt x="51" y="28"/>
                    <a:pt x="51" y="28"/>
                  </a:cubicBezTo>
                  <a:cubicBezTo>
                    <a:pt x="52" y="22"/>
                    <a:pt x="55" y="19"/>
                    <a:pt x="57" y="14"/>
                  </a:cubicBezTo>
                  <a:cubicBezTo>
                    <a:pt x="56" y="10"/>
                    <a:pt x="58" y="5"/>
                    <a:pt x="55" y="2"/>
                  </a:cubicBezTo>
                  <a:cubicBezTo>
                    <a:pt x="53" y="0"/>
                    <a:pt x="48" y="2"/>
                    <a:pt x="46" y="4"/>
                  </a:cubicBezTo>
                  <a:cubicBezTo>
                    <a:pt x="45" y="5"/>
                    <a:pt x="49" y="5"/>
                    <a:pt x="51" y="5"/>
                  </a:cubicBezTo>
                  <a:cubicBezTo>
                    <a:pt x="57" y="10"/>
                    <a:pt x="52" y="9"/>
                    <a:pt x="49" y="16"/>
                  </a:cubicBezTo>
                  <a:cubicBezTo>
                    <a:pt x="58" y="23"/>
                    <a:pt x="50" y="22"/>
                    <a:pt x="43" y="23"/>
                  </a:cubicBezTo>
                  <a:cubicBezTo>
                    <a:pt x="34" y="22"/>
                    <a:pt x="31" y="16"/>
                    <a:pt x="28" y="7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68" name="Freeform 72"/>
            <p:cNvSpPr>
              <a:spLocks/>
            </p:cNvSpPr>
            <p:nvPr/>
          </p:nvSpPr>
          <p:spPr bwMode="invGray">
            <a:xfrm>
              <a:off x="4098" y="3371"/>
              <a:ext cx="32" cy="27"/>
            </a:xfrm>
            <a:custGeom>
              <a:avLst/>
              <a:gdLst>
                <a:gd name="T0" fmla="*/ 21 w 43"/>
                <a:gd name="T1" fmla="*/ 3 h 36"/>
                <a:gd name="T2" fmla="*/ 6 w 43"/>
                <a:gd name="T3" fmla="*/ 6 h 36"/>
                <a:gd name="T4" fmla="*/ 33 w 43"/>
                <a:gd name="T5" fmla="*/ 36 h 36"/>
                <a:gd name="T6" fmla="*/ 42 w 43"/>
                <a:gd name="T7" fmla="*/ 30 h 36"/>
                <a:gd name="T8" fmla="*/ 21 w 43"/>
                <a:gd name="T9" fmla="*/ 3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36">
                  <a:moveTo>
                    <a:pt x="21" y="3"/>
                  </a:moveTo>
                  <a:cubicBezTo>
                    <a:pt x="14" y="0"/>
                    <a:pt x="12" y="2"/>
                    <a:pt x="6" y="6"/>
                  </a:cubicBezTo>
                  <a:cubicBezTo>
                    <a:pt x="0" y="17"/>
                    <a:pt x="23" y="32"/>
                    <a:pt x="33" y="36"/>
                  </a:cubicBezTo>
                  <a:cubicBezTo>
                    <a:pt x="36" y="35"/>
                    <a:pt x="42" y="34"/>
                    <a:pt x="42" y="30"/>
                  </a:cubicBezTo>
                  <a:cubicBezTo>
                    <a:pt x="43" y="24"/>
                    <a:pt x="27" y="3"/>
                    <a:pt x="21" y="3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69" name="Freeform 73"/>
            <p:cNvSpPr>
              <a:spLocks/>
            </p:cNvSpPr>
            <p:nvPr/>
          </p:nvSpPr>
          <p:spPr bwMode="invGray">
            <a:xfrm>
              <a:off x="4077" y="3342"/>
              <a:ext cx="24" cy="31"/>
            </a:xfrm>
            <a:custGeom>
              <a:avLst/>
              <a:gdLst>
                <a:gd name="T0" fmla="*/ 21 w 32"/>
                <a:gd name="T1" fmla="*/ 0 h 41"/>
                <a:gd name="T2" fmla="*/ 0 w 32"/>
                <a:gd name="T3" fmla="*/ 26 h 41"/>
                <a:gd name="T4" fmla="*/ 16 w 32"/>
                <a:gd name="T5" fmla="*/ 24 h 41"/>
                <a:gd name="T6" fmla="*/ 19 w 32"/>
                <a:gd name="T7" fmla="*/ 29 h 41"/>
                <a:gd name="T8" fmla="*/ 16 w 32"/>
                <a:gd name="T9" fmla="*/ 35 h 41"/>
                <a:gd name="T10" fmla="*/ 30 w 32"/>
                <a:gd name="T11" fmla="*/ 21 h 41"/>
                <a:gd name="T12" fmla="*/ 24 w 32"/>
                <a:gd name="T13" fmla="*/ 9 h 41"/>
                <a:gd name="T14" fmla="*/ 21 w 32"/>
                <a:gd name="T15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" h="41">
                  <a:moveTo>
                    <a:pt x="21" y="0"/>
                  </a:moveTo>
                  <a:cubicBezTo>
                    <a:pt x="15" y="10"/>
                    <a:pt x="6" y="16"/>
                    <a:pt x="0" y="26"/>
                  </a:cubicBezTo>
                  <a:cubicBezTo>
                    <a:pt x="7" y="27"/>
                    <a:pt x="10" y="27"/>
                    <a:pt x="16" y="24"/>
                  </a:cubicBezTo>
                  <a:cubicBezTo>
                    <a:pt x="17" y="26"/>
                    <a:pt x="19" y="27"/>
                    <a:pt x="19" y="29"/>
                  </a:cubicBezTo>
                  <a:cubicBezTo>
                    <a:pt x="19" y="31"/>
                    <a:pt x="15" y="33"/>
                    <a:pt x="16" y="35"/>
                  </a:cubicBezTo>
                  <a:cubicBezTo>
                    <a:pt x="19" y="41"/>
                    <a:pt x="29" y="23"/>
                    <a:pt x="30" y="21"/>
                  </a:cubicBezTo>
                  <a:cubicBezTo>
                    <a:pt x="32" y="9"/>
                    <a:pt x="26" y="19"/>
                    <a:pt x="24" y="9"/>
                  </a:cubicBezTo>
                  <a:cubicBezTo>
                    <a:pt x="25" y="1"/>
                    <a:pt x="27" y="4"/>
                    <a:pt x="21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70" name="Freeform 74"/>
            <p:cNvSpPr>
              <a:spLocks/>
            </p:cNvSpPr>
            <p:nvPr/>
          </p:nvSpPr>
          <p:spPr bwMode="invGray">
            <a:xfrm>
              <a:off x="4111" y="3353"/>
              <a:ext cx="34" cy="24"/>
            </a:xfrm>
            <a:custGeom>
              <a:avLst/>
              <a:gdLst>
                <a:gd name="T0" fmla="*/ 21 w 45"/>
                <a:gd name="T1" fmla="*/ 0 h 32"/>
                <a:gd name="T2" fmla="*/ 0 w 45"/>
                <a:gd name="T3" fmla="*/ 7 h 32"/>
                <a:gd name="T4" fmla="*/ 27 w 45"/>
                <a:gd name="T5" fmla="*/ 31 h 32"/>
                <a:gd name="T6" fmla="*/ 45 w 45"/>
                <a:gd name="T7" fmla="*/ 24 h 32"/>
                <a:gd name="T8" fmla="*/ 22 w 45"/>
                <a:gd name="T9" fmla="*/ 10 h 32"/>
                <a:gd name="T10" fmla="*/ 21 w 45"/>
                <a:gd name="T11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5" h="32">
                  <a:moveTo>
                    <a:pt x="21" y="0"/>
                  </a:moveTo>
                  <a:cubicBezTo>
                    <a:pt x="10" y="1"/>
                    <a:pt x="8" y="1"/>
                    <a:pt x="0" y="7"/>
                  </a:cubicBezTo>
                  <a:cubicBezTo>
                    <a:pt x="3" y="20"/>
                    <a:pt x="15" y="29"/>
                    <a:pt x="27" y="31"/>
                  </a:cubicBezTo>
                  <a:cubicBezTo>
                    <a:pt x="36" y="30"/>
                    <a:pt x="41" y="32"/>
                    <a:pt x="45" y="24"/>
                  </a:cubicBezTo>
                  <a:cubicBezTo>
                    <a:pt x="32" y="16"/>
                    <a:pt x="30" y="23"/>
                    <a:pt x="22" y="10"/>
                  </a:cubicBezTo>
                  <a:cubicBezTo>
                    <a:pt x="21" y="2"/>
                    <a:pt x="21" y="5"/>
                    <a:pt x="21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71" name="Freeform 75"/>
            <p:cNvSpPr>
              <a:spLocks/>
            </p:cNvSpPr>
            <p:nvPr/>
          </p:nvSpPr>
          <p:spPr bwMode="invGray">
            <a:xfrm>
              <a:off x="4062" y="3021"/>
              <a:ext cx="27" cy="55"/>
            </a:xfrm>
            <a:custGeom>
              <a:avLst/>
              <a:gdLst>
                <a:gd name="T0" fmla="*/ 30 w 35"/>
                <a:gd name="T1" fmla="*/ 0 h 74"/>
                <a:gd name="T2" fmla="*/ 21 w 35"/>
                <a:gd name="T3" fmla="*/ 15 h 74"/>
                <a:gd name="T4" fmla="*/ 9 w 35"/>
                <a:gd name="T5" fmla="*/ 36 h 74"/>
                <a:gd name="T6" fmla="*/ 0 w 35"/>
                <a:gd name="T7" fmla="*/ 59 h 74"/>
                <a:gd name="T8" fmla="*/ 8 w 35"/>
                <a:gd name="T9" fmla="*/ 74 h 74"/>
                <a:gd name="T10" fmla="*/ 20 w 35"/>
                <a:gd name="T11" fmla="*/ 59 h 74"/>
                <a:gd name="T12" fmla="*/ 35 w 35"/>
                <a:gd name="T13" fmla="*/ 32 h 74"/>
                <a:gd name="T14" fmla="*/ 30 w 3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5" h="74">
                  <a:moveTo>
                    <a:pt x="30" y="0"/>
                  </a:moveTo>
                  <a:cubicBezTo>
                    <a:pt x="33" y="8"/>
                    <a:pt x="29" y="14"/>
                    <a:pt x="21" y="15"/>
                  </a:cubicBezTo>
                  <a:cubicBezTo>
                    <a:pt x="19" y="27"/>
                    <a:pt x="24" y="33"/>
                    <a:pt x="9" y="36"/>
                  </a:cubicBezTo>
                  <a:cubicBezTo>
                    <a:pt x="13" y="50"/>
                    <a:pt x="12" y="52"/>
                    <a:pt x="0" y="59"/>
                  </a:cubicBezTo>
                  <a:cubicBezTo>
                    <a:pt x="3" y="64"/>
                    <a:pt x="5" y="69"/>
                    <a:pt x="8" y="74"/>
                  </a:cubicBezTo>
                  <a:cubicBezTo>
                    <a:pt x="15" y="71"/>
                    <a:pt x="16" y="65"/>
                    <a:pt x="20" y="59"/>
                  </a:cubicBezTo>
                  <a:cubicBezTo>
                    <a:pt x="22" y="47"/>
                    <a:pt x="28" y="41"/>
                    <a:pt x="35" y="32"/>
                  </a:cubicBezTo>
                  <a:cubicBezTo>
                    <a:pt x="34" y="26"/>
                    <a:pt x="30" y="8"/>
                    <a:pt x="30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72" name="Freeform 76"/>
            <p:cNvSpPr>
              <a:spLocks/>
            </p:cNvSpPr>
            <p:nvPr/>
          </p:nvSpPr>
          <p:spPr bwMode="invGray">
            <a:xfrm>
              <a:off x="4113" y="3012"/>
              <a:ext cx="19" cy="55"/>
            </a:xfrm>
            <a:custGeom>
              <a:avLst/>
              <a:gdLst>
                <a:gd name="T0" fmla="*/ 13 w 25"/>
                <a:gd name="T1" fmla="*/ 7 h 73"/>
                <a:gd name="T2" fmla="*/ 4 w 25"/>
                <a:gd name="T3" fmla="*/ 8 h 73"/>
                <a:gd name="T4" fmla="*/ 0 w 25"/>
                <a:gd name="T5" fmla="*/ 22 h 73"/>
                <a:gd name="T6" fmla="*/ 15 w 25"/>
                <a:gd name="T7" fmla="*/ 41 h 73"/>
                <a:gd name="T8" fmla="*/ 25 w 25"/>
                <a:gd name="T9" fmla="*/ 56 h 73"/>
                <a:gd name="T10" fmla="*/ 16 w 25"/>
                <a:gd name="T11" fmla="*/ 20 h 73"/>
                <a:gd name="T12" fmla="*/ 13 w 25"/>
                <a:gd name="T13" fmla="*/ 7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" h="73">
                  <a:moveTo>
                    <a:pt x="13" y="7"/>
                  </a:moveTo>
                  <a:cubicBezTo>
                    <a:pt x="9" y="0"/>
                    <a:pt x="7" y="2"/>
                    <a:pt x="4" y="8"/>
                  </a:cubicBezTo>
                  <a:cubicBezTo>
                    <a:pt x="3" y="13"/>
                    <a:pt x="1" y="17"/>
                    <a:pt x="0" y="22"/>
                  </a:cubicBezTo>
                  <a:cubicBezTo>
                    <a:pt x="1" y="35"/>
                    <a:pt x="6" y="33"/>
                    <a:pt x="15" y="41"/>
                  </a:cubicBezTo>
                  <a:cubicBezTo>
                    <a:pt x="16" y="52"/>
                    <a:pt x="15" y="73"/>
                    <a:pt x="25" y="56"/>
                  </a:cubicBezTo>
                  <a:cubicBezTo>
                    <a:pt x="24" y="33"/>
                    <a:pt x="23" y="36"/>
                    <a:pt x="16" y="20"/>
                  </a:cubicBezTo>
                  <a:cubicBezTo>
                    <a:pt x="15" y="11"/>
                    <a:pt x="16" y="15"/>
                    <a:pt x="13" y="7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73" name="Freeform 77"/>
            <p:cNvSpPr>
              <a:spLocks/>
            </p:cNvSpPr>
            <p:nvPr/>
          </p:nvSpPr>
          <p:spPr bwMode="invGray">
            <a:xfrm>
              <a:off x="4135" y="2995"/>
              <a:ext cx="10" cy="25"/>
            </a:xfrm>
            <a:custGeom>
              <a:avLst/>
              <a:gdLst>
                <a:gd name="T0" fmla="*/ 11 w 14"/>
                <a:gd name="T1" fmla="*/ 0 h 33"/>
                <a:gd name="T2" fmla="*/ 1 w 14"/>
                <a:gd name="T3" fmla="*/ 10 h 33"/>
                <a:gd name="T4" fmla="*/ 11 w 14"/>
                <a:gd name="T5" fmla="*/ 25 h 33"/>
                <a:gd name="T6" fmla="*/ 11 w 14"/>
                <a:gd name="T7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33">
                  <a:moveTo>
                    <a:pt x="11" y="0"/>
                  </a:moveTo>
                  <a:cubicBezTo>
                    <a:pt x="7" y="3"/>
                    <a:pt x="5" y="7"/>
                    <a:pt x="1" y="10"/>
                  </a:cubicBezTo>
                  <a:cubicBezTo>
                    <a:pt x="2" y="18"/>
                    <a:pt x="0" y="33"/>
                    <a:pt x="11" y="25"/>
                  </a:cubicBezTo>
                  <a:cubicBezTo>
                    <a:pt x="14" y="15"/>
                    <a:pt x="5" y="4"/>
                    <a:pt x="11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74" name="Freeform 78"/>
            <p:cNvSpPr>
              <a:spLocks/>
            </p:cNvSpPr>
            <p:nvPr/>
          </p:nvSpPr>
          <p:spPr bwMode="invGray">
            <a:xfrm>
              <a:off x="4145" y="3007"/>
              <a:ext cx="21" cy="48"/>
            </a:xfrm>
            <a:custGeom>
              <a:avLst/>
              <a:gdLst>
                <a:gd name="T0" fmla="*/ 5 w 28"/>
                <a:gd name="T1" fmla="*/ 0 h 64"/>
                <a:gd name="T2" fmla="*/ 11 w 28"/>
                <a:gd name="T3" fmla="*/ 14 h 64"/>
                <a:gd name="T4" fmla="*/ 20 w 28"/>
                <a:gd name="T5" fmla="*/ 21 h 64"/>
                <a:gd name="T6" fmla="*/ 8 w 28"/>
                <a:gd name="T7" fmla="*/ 39 h 64"/>
                <a:gd name="T8" fmla="*/ 0 w 28"/>
                <a:gd name="T9" fmla="*/ 56 h 64"/>
                <a:gd name="T10" fmla="*/ 11 w 28"/>
                <a:gd name="T11" fmla="*/ 57 h 64"/>
                <a:gd name="T12" fmla="*/ 26 w 28"/>
                <a:gd name="T13" fmla="*/ 26 h 64"/>
                <a:gd name="T14" fmla="*/ 5 w 28"/>
                <a:gd name="T15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" h="64">
                  <a:moveTo>
                    <a:pt x="5" y="0"/>
                  </a:moveTo>
                  <a:cubicBezTo>
                    <a:pt x="6" y="5"/>
                    <a:pt x="7" y="10"/>
                    <a:pt x="11" y="14"/>
                  </a:cubicBezTo>
                  <a:cubicBezTo>
                    <a:pt x="14" y="17"/>
                    <a:pt x="20" y="21"/>
                    <a:pt x="20" y="21"/>
                  </a:cubicBezTo>
                  <a:cubicBezTo>
                    <a:pt x="9" y="27"/>
                    <a:pt x="0" y="23"/>
                    <a:pt x="8" y="39"/>
                  </a:cubicBezTo>
                  <a:cubicBezTo>
                    <a:pt x="6" y="47"/>
                    <a:pt x="4" y="50"/>
                    <a:pt x="0" y="56"/>
                  </a:cubicBezTo>
                  <a:cubicBezTo>
                    <a:pt x="4" y="62"/>
                    <a:pt x="7" y="64"/>
                    <a:pt x="11" y="57"/>
                  </a:cubicBezTo>
                  <a:cubicBezTo>
                    <a:pt x="13" y="43"/>
                    <a:pt x="10" y="29"/>
                    <a:pt x="26" y="26"/>
                  </a:cubicBezTo>
                  <a:cubicBezTo>
                    <a:pt x="28" y="15"/>
                    <a:pt x="14" y="4"/>
                    <a:pt x="5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75" name="Freeform 79"/>
            <p:cNvSpPr>
              <a:spLocks/>
            </p:cNvSpPr>
            <p:nvPr/>
          </p:nvSpPr>
          <p:spPr bwMode="invGray">
            <a:xfrm>
              <a:off x="3876" y="3076"/>
              <a:ext cx="12" cy="27"/>
            </a:xfrm>
            <a:custGeom>
              <a:avLst/>
              <a:gdLst>
                <a:gd name="T0" fmla="*/ 14 w 16"/>
                <a:gd name="T1" fmla="*/ 3 h 36"/>
                <a:gd name="T2" fmla="*/ 0 w 16"/>
                <a:gd name="T3" fmla="*/ 7 h 36"/>
                <a:gd name="T4" fmla="*/ 8 w 16"/>
                <a:gd name="T5" fmla="*/ 22 h 36"/>
                <a:gd name="T6" fmla="*/ 14 w 16"/>
                <a:gd name="T7" fmla="*/ 3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36">
                  <a:moveTo>
                    <a:pt x="14" y="3"/>
                  </a:moveTo>
                  <a:cubicBezTo>
                    <a:pt x="7" y="0"/>
                    <a:pt x="4" y="1"/>
                    <a:pt x="0" y="7"/>
                  </a:cubicBezTo>
                  <a:cubicBezTo>
                    <a:pt x="3" y="14"/>
                    <a:pt x="2" y="17"/>
                    <a:pt x="8" y="22"/>
                  </a:cubicBezTo>
                  <a:cubicBezTo>
                    <a:pt x="16" y="36"/>
                    <a:pt x="11" y="7"/>
                    <a:pt x="14" y="3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76" name="Freeform 80"/>
            <p:cNvSpPr>
              <a:spLocks/>
            </p:cNvSpPr>
            <p:nvPr/>
          </p:nvSpPr>
          <p:spPr bwMode="invGray">
            <a:xfrm>
              <a:off x="3866" y="3053"/>
              <a:ext cx="10" cy="15"/>
            </a:xfrm>
            <a:custGeom>
              <a:avLst/>
              <a:gdLst>
                <a:gd name="T0" fmla="*/ 10 w 13"/>
                <a:gd name="T1" fmla="*/ 5 h 20"/>
                <a:gd name="T2" fmla="*/ 1 w 13"/>
                <a:gd name="T3" fmla="*/ 11 h 20"/>
                <a:gd name="T4" fmla="*/ 9 w 13"/>
                <a:gd name="T5" fmla="*/ 20 h 20"/>
                <a:gd name="T6" fmla="*/ 10 w 13"/>
                <a:gd name="T7" fmla="*/ 5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20">
                  <a:moveTo>
                    <a:pt x="10" y="5"/>
                  </a:moveTo>
                  <a:cubicBezTo>
                    <a:pt x="3" y="0"/>
                    <a:pt x="5" y="6"/>
                    <a:pt x="1" y="11"/>
                  </a:cubicBezTo>
                  <a:cubicBezTo>
                    <a:pt x="0" y="18"/>
                    <a:pt x="2" y="19"/>
                    <a:pt x="9" y="20"/>
                  </a:cubicBezTo>
                  <a:cubicBezTo>
                    <a:pt x="13" y="14"/>
                    <a:pt x="10" y="12"/>
                    <a:pt x="10" y="5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77" name="Freeform 81"/>
            <p:cNvSpPr>
              <a:spLocks/>
            </p:cNvSpPr>
            <p:nvPr/>
          </p:nvSpPr>
          <p:spPr bwMode="invGray">
            <a:xfrm>
              <a:off x="3862" y="3035"/>
              <a:ext cx="12" cy="14"/>
            </a:xfrm>
            <a:custGeom>
              <a:avLst/>
              <a:gdLst>
                <a:gd name="T0" fmla="*/ 10 w 16"/>
                <a:gd name="T1" fmla="*/ 5 h 19"/>
                <a:gd name="T2" fmla="*/ 0 w 16"/>
                <a:gd name="T3" fmla="*/ 10 h 19"/>
                <a:gd name="T4" fmla="*/ 12 w 16"/>
                <a:gd name="T5" fmla="*/ 19 h 19"/>
                <a:gd name="T6" fmla="*/ 10 w 16"/>
                <a:gd name="T7" fmla="*/ 5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9">
                  <a:moveTo>
                    <a:pt x="10" y="5"/>
                  </a:moveTo>
                  <a:cubicBezTo>
                    <a:pt x="4" y="0"/>
                    <a:pt x="1" y="3"/>
                    <a:pt x="0" y="10"/>
                  </a:cubicBezTo>
                  <a:cubicBezTo>
                    <a:pt x="4" y="15"/>
                    <a:pt x="7" y="16"/>
                    <a:pt x="12" y="19"/>
                  </a:cubicBezTo>
                  <a:cubicBezTo>
                    <a:pt x="16" y="12"/>
                    <a:pt x="14" y="12"/>
                    <a:pt x="10" y="5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78" name="Freeform 82"/>
            <p:cNvSpPr>
              <a:spLocks/>
            </p:cNvSpPr>
            <p:nvPr/>
          </p:nvSpPr>
          <p:spPr bwMode="invGray">
            <a:xfrm>
              <a:off x="3850" y="2995"/>
              <a:ext cx="11" cy="19"/>
            </a:xfrm>
            <a:custGeom>
              <a:avLst/>
              <a:gdLst>
                <a:gd name="T0" fmla="*/ 6 w 14"/>
                <a:gd name="T1" fmla="*/ 0 h 25"/>
                <a:gd name="T2" fmla="*/ 0 w 14"/>
                <a:gd name="T3" fmla="*/ 13 h 25"/>
                <a:gd name="T4" fmla="*/ 12 w 14"/>
                <a:gd name="T5" fmla="*/ 24 h 25"/>
                <a:gd name="T6" fmla="*/ 6 w 14"/>
                <a:gd name="T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25">
                  <a:moveTo>
                    <a:pt x="6" y="0"/>
                  </a:moveTo>
                  <a:cubicBezTo>
                    <a:pt x="4" y="5"/>
                    <a:pt x="3" y="9"/>
                    <a:pt x="0" y="13"/>
                  </a:cubicBezTo>
                  <a:cubicBezTo>
                    <a:pt x="1" y="24"/>
                    <a:pt x="1" y="25"/>
                    <a:pt x="12" y="24"/>
                  </a:cubicBezTo>
                  <a:cubicBezTo>
                    <a:pt x="14" y="12"/>
                    <a:pt x="8" y="10"/>
                    <a:pt x="6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79" name="Freeform 83"/>
            <p:cNvSpPr>
              <a:spLocks/>
            </p:cNvSpPr>
            <p:nvPr/>
          </p:nvSpPr>
          <p:spPr bwMode="invGray">
            <a:xfrm>
              <a:off x="3852" y="3020"/>
              <a:ext cx="16" cy="13"/>
            </a:xfrm>
            <a:custGeom>
              <a:avLst/>
              <a:gdLst>
                <a:gd name="T0" fmla="*/ 13 w 22"/>
                <a:gd name="T1" fmla="*/ 0 h 18"/>
                <a:gd name="T2" fmla="*/ 19 w 22"/>
                <a:gd name="T3" fmla="*/ 18 h 18"/>
                <a:gd name="T4" fmla="*/ 14 w 22"/>
                <a:gd name="T5" fmla="*/ 6 h 18"/>
                <a:gd name="T6" fmla="*/ 13 w 22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18">
                  <a:moveTo>
                    <a:pt x="13" y="0"/>
                  </a:moveTo>
                  <a:cubicBezTo>
                    <a:pt x="0" y="8"/>
                    <a:pt x="9" y="12"/>
                    <a:pt x="19" y="18"/>
                  </a:cubicBezTo>
                  <a:cubicBezTo>
                    <a:pt x="20" y="11"/>
                    <a:pt x="22" y="8"/>
                    <a:pt x="14" y="6"/>
                  </a:cubicBezTo>
                  <a:cubicBezTo>
                    <a:pt x="9" y="3"/>
                    <a:pt x="9" y="5"/>
                    <a:pt x="13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80" name="Freeform 84"/>
            <p:cNvSpPr>
              <a:spLocks/>
            </p:cNvSpPr>
            <p:nvPr/>
          </p:nvSpPr>
          <p:spPr bwMode="invGray">
            <a:xfrm>
              <a:off x="4688" y="3643"/>
              <a:ext cx="45" cy="60"/>
            </a:xfrm>
            <a:custGeom>
              <a:avLst/>
              <a:gdLst>
                <a:gd name="T0" fmla="*/ 10 w 60"/>
                <a:gd name="T1" fmla="*/ 7 h 81"/>
                <a:gd name="T2" fmla="*/ 3 w 60"/>
                <a:gd name="T3" fmla="*/ 18 h 81"/>
                <a:gd name="T4" fmla="*/ 15 w 60"/>
                <a:gd name="T5" fmla="*/ 39 h 81"/>
                <a:gd name="T6" fmla="*/ 27 w 60"/>
                <a:gd name="T7" fmla="*/ 54 h 81"/>
                <a:gd name="T8" fmla="*/ 40 w 60"/>
                <a:gd name="T9" fmla="*/ 63 h 81"/>
                <a:gd name="T10" fmla="*/ 51 w 60"/>
                <a:gd name="T11" fmla="*/ 81 h 81"/>
                <a:gd name="T12" fmla="*/ 52 w 60"/>
                <a:gd name="T13" fmla="*/ 57 h 81"/>
                <a:gd name="T14" fmla="*/ 43 w 60"/>
                <a:gd name="T15" fmla="*/ 37 h 81"/>
                <a:gd name="T16" fmla="*/ 25 w 60"/>
                <a:gd name="T17" fmla="*/ 18 h 81"/>
                <a:gd name="T18" fmla="*/ 10 w 60"/>
                <a:gd name="T19" fmla="*/ 7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81">
                  <a:moveTo>
                    <a:pt x="10" y="7"/>
                  </a:moveTo>
                  <a:cubicBezTo>
                    <a:pt x="0" y="0"/>
                    <a:pt x="0" y="9"/>
                    <a:pt x="3" y="18"/>
                  </a:cubicBezTo>
                  <a:cubicBezTo>
                    <a:pt x="5" y="25"/>
                    <a:pt x="12" y="32"/>
                    <a:pt x="15" y="39"/>
                  </a:cubicBezTo>
                  <a:cubicBezTo>
                    <a:pt x="16" y="51"/>
                    <a:pt x="17" y="51"/>
                    <a:pt x="27" y="54"/>
                  </a:cubicBezTo>
                  <a:cubicBezTo>
                    <a:pt x="31" y="57"/>
                    <a:pt x="36" y="60"/>
                    <a:pt x="40" y="63"/>
                  </a:cubicBezTo>
                  <a:cubicBezTo>
                    <a:pt x="43" y="70"/>
                    <a:pt x="45" y="77"/>
                    <a:pt x="51" y="81"/>
                  </a:cubicBezTo>
                  <a:cubicBezTo>
                    <a:pt x="60" y="75"/>
                    <a:pt x="56" y="66"/>
                    <a:pt x="52" y="57"/>
                  </a:cubicBezTo>
                  <a:cubicBezTo>
                    <a:pt x="51" y="49"/>
                    <a:pt x="50" y="41"/>
                    <a:pt x="43" y="37"/>
                  </a:cubicBezTo>
                  <a:cubicBezTo>
                    <a:pt x="37" y="30"/>
                    <a:pt x="33" y="23"/>
                    <a:pt x="25" y="18"/>
                  </a:cubicBezTo>
                  <a:cubicBezTo>
                    <a:pt x="20" y="12"/>
                    <a:pt x="17" y="9"/>
                    <a:pt x="10" y="7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81" name="Freeform 85"/>
            <p:cNvSpPr>
              <a:spLocks/>
            </p:cNvSpPr>
            <p:nvPr/>
          </p:nvSpPr>
          <p:spPr bwMode="invGray">
            <a:xfrm>
              <a:off x="4919" y="3594"/>
              <a:ext cx="53" cy="46"/>
            </a:xfrm>
            <a:custGeom>
              <a:avLst/>
              <a:gdLst>
                <a:gd name="T0" fmla="*/ 28 w 71"/>
                <a:gd name="T1" fmla="*/ 23 h 61"/>
                <a:gd name="T2" fmla="*/ 13 w 71"/>
                <a:gd name="T3" fmla="*/ 32 h 61"/>
                <a:gd name="T4" fmla="*/ 1 w 71"/>
                <a:gd name="T5" fmla="*/ 44 h 61"/>
                <a:gd name="T6" fmla="*/ 13 w 71"/>
                <a:gd name="T7" fmla="*/ 59 h 61"/>
                <a:gd name="T8" fmla="*/ 28 w 71"/>
                <a:gd name="T9" fmla="*/ 44 h 61"/>
                <a:gd name="T10" fmla="*/ 40 w 71"/>
                <a:gd name="T11" fmla="*/ 23 h 61"/>
                <a:gd name="T12" fmla="*/ 55 w 71"/>
                <a:gd name="T13" fmla="*/ 0 h 61"/>
                <a:gd name="T14" fmla="*/ 71 w 71"/>
                <a:gd name="T15" fmla="*/ 11 h 61"/>
                <a:gd name="T16" fmla="*/ 35 w 71"/>
                <a:gd name="T17" fmla="*/ 23 h 61"/>
                <a:gd name="T18" fmla="*/ 28 w 71"/>
                <a:gd name="T19" fmla="*/ 23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" h="61">
                  <a:moveTo>
                    <a:pt x="28" y="23"/>
                  </a:moveTo>
                  <a:cubicBezTo>
                    <a:pt x="25" y="33"/>
                    <a:pt x="25" y="33"/>
                    <a:pt x="13" y="32"/>
                  </a:cubicBezTo>
                  <a:cubicBezTo>
                    <a:pt x="2" y="33"/>
                    <a:pt x="3" y="34"/>
                    <a:pt x="1" y="44"/>
                  </a:cubicBezTo>
                  <a:cubicBezTo>
                    <a:pt x="2" y="60"/>
                    <a:pt x="0" y="61"/>
                    <a:pt x="13" y="59"/>
                  </a:cubicBezTo>
                  <a:cubicBezTo>
                    <a:pt x="19" y="54"/>
                    <a:pt x="21" y="48"/>
                    <a:pt x="28" y="44"/>
                  </a:cubicBezTo>
                  <a:cubicBezTo>
                    <a:pt x="30" y="33"/>
                    <a:pt x="28" y="25"/>
                    <a:pt x="40" y="23"/>
                  </a:cubicBezTo>
                  <a:cubicBezTo>
                    <a:pt x="42" y="12"/>
                    <a:pt x="44" y="4"/>
                    <a:pt x="55" y="0"/>
                  </a:cubicBezTo>
                  <a:cubicBezTo>
                    <a:pt x="65" y="2"/>
                    <a:pt x="69" y="1"/>
                    <a:pt x="71" y="11"/>
                  </a:cubicBezTo>
                  <a:cubicBezTo>
                    <a:pt x="63" y="22"/>
                    <a:pt x="48" y="21"/>
                    <a:pt x="35" y="23"/>
                  </a:cubicBezTo>
                  <a:cubicBezTo>
                    <a:pt x="30" y="27"/>
                    <a:pt x="32" y="27"/>
                    <a:pt x="28" y="23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82" name="Freeform 86"/>
            <p:cNvSpPr>
              <a:spLocks/>
            </p:cNvSpPr>
            <p:nvPr/>
          </p:nvSpPr>
          <p:spPr bwMode="invGray">
            <a:xfrm>
              <a:off x="4759" y="3569"/>
              <a:ext cx="17" cy="23"/>
            </a:xfrm>
            <a:custGeom>
              <a:avLst/>
              <a:gdLst>
                <a:gd name="T0" fmla="*/ 9 w 23"/>
                <a:gd name="T1" fmla="*/ 0 h 30"/>
                <a:gd name="T2" fmla="*/ 0 w 23"/>
                <a:gd name="T3" fmla="*/ 14 h 30"/>
                <a:gd name="T4" fmla="*/ 12 w 23"/>
                <a:gd name="T5" fmla="*/ 30 h 30"/>
                <a:gd name="T6" fmla="*/ 9 w 23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0">
                  <a:moveTo>
                    <a:pt x="9" y="0"/>
                  </a:moveTo>
                  <a:cubicBezTo>
                    <a:pt x="8" y="7"/>
                    <a:pt x="3" y="8"/>
                    <a:pt x="0" y="14"/>
                  </a:cubicBezTo>
                  <a:cubicBezTo>
                    <a:pt x="3" y="21"/>
                    <a:pt x="8" y="24"/>
                    <a:pt x="12" y="30"/>
                  </a:cubicBezTo>
                  <a:cubicBezTo>
                    <a:pt x="23" y="15"/>
                    <a:pt x="4" y="9"/>
                    <a:pt x="9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83" name="Freeform 87"/>
            <p:cNvSpPr>
              <a:spLocks/>
            </p:cNvSpPr>
            <p:nvPr/>
          </p:nvSpPr>
          <p:spPr bwMode="invGray">
            <a:xfrm>
              <a:off x="4751" y="3547"/>
              <a:ext cx="20" cy="17"/>
            </a:xfrm>
            <a:custGeom>
              <a:avLst/>
              <a:gdLst>
                <a:gd name="T0" fmla="*/ 19 w 26"/>
                <a:gd name="T1" fmla="*/ 0 h 23"/>
                <a:gd name="T2" fmla="*/ 0 w 26"/>
                <a:gd name="T3" fmla="*/ 14 h 23"/>
                <a:gd name="T4" fmla="*/ 21 w 26"/>
                <a:gd name="T5" fmla="*/ 20 h 23"/>
                <a:gd name="T6" fmla="*/ 19 w 26"/>
                <a:gd name="T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23">
                  <a:moveTo>
                    <a:pt x="19" y="0"/>
                  </a:moveTo>
                  <a:cubicBezTo>
                    <a:pt x="17" y="12"/>
                    <a:pt x="10" y="11"/>
                    <a:pt x="0" y="14"/>
                  </a:cubicBezTo>
                  <a:cubicBezTo>
                    <a:pt x="5" y="23"/>
                    <a:pt x="11" y="22"/>
                    <a:pt x="21" y="20"/>
                  </a:cubicBezTo>
                  <a:cubicBezTo>
                    <a:pt x="26" y="12"/>
                    <a:pt x="23" y="7"/>
                    <a:pt x="19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84" name="Freeform 88"/>
            <p:cNvSpPr>
              <a:spLocks/>
            </p:cNvSpPr>
            <p:nvPr/>
          </p:nvSpPr>
          <p:spPr bwMode="invGray">
            <a:xfrm>
              <a:off x="4598" y="3353"/>
              <a:ext cx="24" cy="33"/>
            </a:xfrm>
            <a:custGeom>
              <a:avLst/>
              <a:gdLst>
                <a:gd name="T0" fmla="*/ 28 w 32"/>
                <a:gd name="T1" fmla="*/ 0 h 44"/>
                <a:gd name="T2" fmla="*/ 10 w 32"/>
                <a:gd name="T3" fmla="*/ 11 h 44"/>
                <a:gd name="T4" fmla="*/ 12 w 32"/>
                <a:gd name="T5" fmla="*/ 32 h 44"/>
                <a:gd name="T6" fmla="*/ 24 w 32"/>
                <a:gd name="T7" fmla="*/ 36 h 44"/>
                <a:gd name="T8" fmla="*/ 28 w 32"/>
                <a:gd name="T9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44">
                  <a:moveTo>
                    <a:pt x="28" y="0"/>
                  </a:moveTo>
                  <a:cubicBezTo>
                    <a:pt x="32" y="10"/>
                    <a:pt x="18" y="9"/>
                    <a:pt x="10" y="11"/>
                  </a:cubicBezTo>
                  <a:cubicBezTo>
                    <a:pt x="0" y="18"/>
                    <a:pt x="7" y="24"/>
                    <a:pt x="12" y="32"/>
                  </a:cubicBezTo>
                  <a:cubicBezTo>
                    <a:pt x="14" y="44"/>
                    <a:pt x="15" y="41"/>
                    <a:pt x="24" y="36"/>
                  </a:cubicBezTo>
                  <a:cubicBezTo>
                    <a:pt x="32" y="25"/>
                    <a:pt x="29" y="14"/>
                    <a:pt x="28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85" name="Freeform 89"/>
            <p:cNvSpPr>
              <a:spLocks/>
            </p:cNvSpPr>
            <p:nvPr/>
          </p:nvSpPr>
          <p:spPr bwMode="invGray">
            <a:xfrm>
              <a:off x="4632" y="3396"/>
              <a:ext cx="26" cy="33"/>
            </a:xfrm>
            <a:custGeom>
              <a:avLst/>
              <a:gdLst>
                <a:gd name="T0" fmla="*/ 30 w 34"/>
                <a:gd name="T1" fmla="*/ 0 h 44"/>
                <a:gd name="T2" fmla="*/ 10 w 34"/>
                <a:gd name="T3" fmla="*/ 9 h 44"/>
                <a:gd name="T4" fmla="*/ 14 w 34"/>
                <a:gd name="T5" fmla="*/ 32 h 44"/>
                <a:gd name="T6" fmla="*/ 26 w 34"/>
                <a:gd name="T7" fmla="*/ 36 h 44"/>
                <a:gd name="T8" fmla="*/ 30 w 34"/>
                <a:gd name="T9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4">
                  <a:moveTo>
                    <a:pt x="30" y="0"/>
                  </a:moveTo>
                  <a:cubicBezTo>
                    <a:pt x="34" y="10"/>
                    <a:pt x="18" y="7"/>
                    <a:pt x="10" y="9"/>
                  </a:cubicBezTo>
                  <a:cubicBezTo>
                    <a:pt x="0" y="16"/>
                    <a:pt x="9" y="24"/>
                    <a:pt x="14" y="32"/>
                  </a:cubicBezTo>
                  <a:cubicBezTo>
                    <a:pt x="16" y="44"/>
                    <a:pt x="17" y="41"/>
                    <a:pt x="26" y="36"/>
                  </a:cubicBezTo>
                  <a:cubicBezTo>
                    <a:pt x="34" y="25"/>
                    <a:pt x="31" y="14"/>
                    <a:pt x="30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86" name="Freeform 90"/>
            <p:cNvSpPr>
              <a:spLocks/>
            </p:cNvSpPr>
            <p:nvPr/>
          </p:nvSpPr>
          <p:spPr bwMode="invGray">
            <a:xfrm>
              <a:off x="4659" y="3459"/>
              <a:ext cx="28" cy="28"/>
            </a:xfrm>
            <a:custGeom>
              <a:avLst/>
              <a:gdLst>
                <a:gd name="T0" fmla="*/ 34 w 38"/>
                <a:gd name="T1" fmla="*/ 2 h 37"/>
                <a:gd name="T2" fmla="*/ 10 w 38"/>
                <a:gd name="T3" fmla="*/ 2 h 37"/>
                <a:gd name="T4" fmla="*/ 14 w 38"/>
                <a:gd name="T5" fmla="*/ 25 h 37"/>
                <a:gd name="T6" fmla="*/ 26 w 38"/>
                <a:gd name="T7" fmla="*/ 29 h 37"/>
                <a:gd name="T8" fmla="*/ 34 w 38"/>
                <a:gd name="T9" fmla="*/ 2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37">
                  <a:moveTo>
                    <a:pt x="34" y="2"/>
                  </a:moveTo>
                  <a:cubicBezTo>
                    <a:pt x="38" y="12"/>
                    <a:pt x="18" y="0"/>
                    <a:pt x="10" y="2"/>
                  </a:cubicBezTo>
                  <a:cubicBezTo>
                    <a:pt x="0" y="9"/>
                    <a:pt x="9" y="17"/>
                    <a:pt x="14" y="25"/>
                  </a:cubicBezTo>
                  <a:cubicBezTo>
                    <a:pt x="16" y="37"/>
                    <a:pt x="17" y="34"/>
                    <a:pt x="26" y="29"/>
                  </a:cubicBezTo>
                  <a:cubicBezTo>
                    <a:pt x="34" y="18"/>
                    <a:pt x="35" y="16"/>
                    <a:pt x="34" y="2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87" name="Freeform 91"/>
            <p:cNvSpPr>
              <a:spLocks/>
            </p:cNvSpPr>
            <p:nvPr/>
          </p:nvSpPr>
          <p:spPr bwMode="invGray">
            <a:xfrm>
              <a:off x="4693" y="3449"/>
              <a:ext cx="28" cy="26"/>
            </a:xfrm>
            <a:custGeom>
              <a:avLst/>
              <a:gdLst>
                <a:gd name="T0" fmla="*/ 34 w 38"/>
                <a:gd name="T1" fmla="*/ 2 h 34"/>
                <a:gd name="T2" fmla="*/ 10 w 38"/>
                <a:gd name="T3" fmla="*/ 2 h 34"/>
                <a:gd name="T4" fmla="*/ 16 w 38"/>
                <a:gd name="T5" fmla="*/ 22 h 34"/>
                <a:gd name="T6" fmla="*/ 27 w 38"/>
                <a:gd name="T7" fmla="*/ 22 h 34"/>
                <a:gd name="T8" fmla="*/ 34 w 38"/>
                <a:gd name="T9" fmla="*/ 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34">
                  <a:moveTo>
                    <a:pt x="34" y="2"/>
                  </a:moveTo>
                  <a:cubicBezTo>
                    <a:pt x="38" y="12"/>
                    <a:pt x="18" y="0"/>
                    <a:pt x="10" y="2"/>
                  </a:cubicBezTo>
                  <a:cubicBezTo>
                    <a:pt x="0" y="9"/>
                    <a:pt x="11" y="14"/>
                    <a:pt x="16" y="22"/>
                  </a:cubicBezTo>
                  <a:cubicBezTo>
                    <a:pt x="18" y="34"/>
                    <a:pt x="18" y="27"/>
                    <a:pt x="27" y="22"/>
                  </a:cubicBezTo>
                  <a:cubicBezTo>
                    <a:pt x="35" y="11"/>
                    <a:pt x="35" y="16"/>
                    <a:pt x="34" y="2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88" name="Freeform 92"/>
            <p:cNvSpPr>
              <a:spLocks/>
            </p:cNvSpPr>
            <p:nvPr/>
          </p:nvSpPr>
          <p:spPr bwMode="invGray">
            <a:xfrm>
              <a:off x="4683" y="3413"/>
              <a:ext cx="26" cy="20"/>
            </a:xfrm>
            <a:custGeom>
              <a:avLst/>
              <a:gdLst>
                <a:gd name="T0" fmla="*/ 31 w 35"/>
                <a:gd name="T1" fmla="*/ 1 h 27"/>
                <a:gd name="T2" fmla="*/ 10 w 35"/>
                <a:gd name="T3" fmla="*/ 2 h 27"/>
                <a:gd name="T4" fmla="*/ 13 w 35"/>
                <a:gd name="T5" fmla="*/ 15 h 27"/>
                <a:gd name="T6" fmla="*/ 25 w 35"/>
                <a:gd name="T7" fmla="*/ 19 h 27"/>
                <a:gd name="T8" fmla="*/ 31 w 35"/>
                <a:gd name="T9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27">
                  <a:moveTo>
                    <a:pt x="31" y="1"/>
                  </a:moveTo>
                  <a:cubicBezTo>
                    <a:pt x="35" y="11"/>
                    <a:pt x="18" y="0"/>
                    <a:pt x="10" y="2"/>
                  </a:cubicBezTo>
                  <a:cubicBezTo>
                    <a:pt x="0" y="9"/>
                    <a:pt x="8" y="7"/>
                    <a:pt x="13" y="15"/>
                  </a:cubicBezTo>
                  <a:cubicBezTo>
                    <a:pt x="15" y="27"/>
                    <a:pt x="16" y="24"/>
                    <a:pt x="25" y="19"/>
                  </a:cubicBezTo>
                  <a:cubicBezTo>
                    <a:pt x="33" y="8"/>
                    <a:pt x="32" y="15"/>
                    <a:pt x="31" y="1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89" name="Freeform 93"/>
            <p:cNvSpPr>
              <a:spLocks/>
            </p:cNvSpPr>
            <p:nvPr/>
          </p:nvSpPr>
          <p:spPr bwMode="invGray">
            <a:xfrm>
              <a:off x="4657" y="3388"/>
              <a:ext cx="26" cy="35"/>
            </a:xfrm>
            <a:custGeom>
              <a:avLst/>
              <a:gdLst>
                <a:gd name="T0" fmla="*/ 28 w 35"/>
                <a:gd name="T1" fmla="*/ 16 h 47"/>
                <a:gd name="T2" fmla="*/ 19 w 35"/>
                <a:gd name="T3" fmla="*/ 2 h 47"/>
                <a:gd name="T4" fmla="*/ 10 w 35"/>
                <a:gd name="T5" fmla="*/ 25 h 47"/>
                <a:gd name="T6" fmla="*/ 19 w 35"/>
                <a:gd name="T7" fmla="*/ 35 h 47"/>
                <a:gd name="T8" fmla="*/ 27 w 35"/>
                <a:gd name="T9" fmla="*/ 29 h 47"/>
                <a:gd name="T10" fmla="*/ 28 w 35"/>
                <a:gd name="T11" fmla="*/ 1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" h="47">
                  <a:moveTo>
                    <a:pt x="28" y="16"/>
                  </a:moveTo>
                  <a:cubicBezTo>
                    <a:pt x="27" y="13"/>
                    <a:pt x="22" y="0"/>
                    <a:pt x="19" y="2"/>
                  </a:cubicBezTo>
                  <a:cubicBezTo>
                    <a:pt x="16" y="4"/>
                    <a:pt x="10" y="20"/>
                    <a:pt x="10" y="25"/>
                  </a:cubicBezTo>
                  <a:cubicBezTo>
                    <a:pt x="0" y="32"/>
                    <a:pt x="14" y="27"/>
                    <a:pt x="19" y="35"/>
                  </a:cubicBezTo>
                  <a:cubicBezTo>
                    <a:pt x="21" y="47"/>
                    <a:pt x="18" y="34"/>
                    <a:pt x="27" y="29"/>
                  </a:cubicBezTo>
                  <a:cubicBezTo>
                    <a:pt x="35" y="18"/>
                    <a:pt x="29" y="30"/>
                    <a:pt x="28" y="16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90" name="Freeform 94"/>
            <p:cNvSpPr>
              <a:spLocks/>
            </p:cNvSpPr>
            <p:nvPr/>
          </p:nvSpPr>
          <p:spPr bwMode="invGray">
            <a:xfrm>
              <a:off x="4625" y="3372"/>
              <a:ext cx="24" cy="26"/>
            </a:xfrm>
            <a:custGeom>
              <a:avLst/>
              <a:gdLst>
                <a:gd name="T0" fmla="*/ 22 w 32"/>
                <a:gd name="T1" fmla="*/ 10 h 35"/>
                <a:gd name="T2" fmla="*/ 10 w 32"/>
                <a:gd name="T3" fmla="*/ 2 h 35"/>
                <a:gd name="T4" fmla="*/ 12 w 32"/>
                <a:gd name="T5" fmla="*/ 23 h 35"/>
                <a:gd name="T6" fmla="*/ 24 w 32"/>
                <a:gd name="T7" fmla="*/ 27 h 35"/>
                <a:gd name="T8" fmla="*/ 22 w 32"/>
                <a:gd name="T9" fmla="*/ 1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5">
                  <a:moveTo>
                    <a:pt x="22" y="10"/>
                  </a:moveTo>
                  <a:cubicBezTo>
                    <a:pt x="26" y="20"/>
                    <a:pt x="18" y="0"/>
                    <a:pt x="10" y="2"/>
                  </a:cubicBezTo>
                  <a:cubicBezTo>
                    <a:pt x="0" y="9"/>
                    <a:pt x="7" y="15"/>
                    <a:pt x="12" y="23"/>
                  </a:cubicBezTo>
                  <a:cubicBezTo>
                    <a:pt x="14" y="35"/>
                    <a:pt x="15" y="32"/>
                    <a:pt x="24" y="27"/>
                  </a:cubicBezTo>
                  <a:cubicBezTo>
                    <a:pt x="32" y="16"/>
                    <a:pt x="23" y="24"/>
                    <a:pt x="22" y="1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91" name="Freeform 95"/>
            <p:cNvSpPr>
              <a:spLocks/>
            </p:cNvSpPr>
            <p:nvPr/>
          </p:nvSpPr>
          <p:spPr bwMode="invGray">
            <a:xfrm>
              <a:off x="4665" y="3425"/>
              <a:ext cx="24" cy="26"/>
            </a:xfrm>
            <a:custGeom>
              <a:avLst/>
              <a:gdLst>
                <a:gd name="T0" fmla="*/ 22 w 32"/>
                <a:gd name="T1" fmla="*/ 10 h 35"/>
                <a:gd name="T2" fmla="*/ 10 w 32"/>
                <a:gd name="T3" fmla="*/ 2 h 35"/>
                <a:gd name="T4" fmla="*/ 12 w 32"/>
                <a:gd name="T5" fmla="*/ 23 h 35"/>
                <a:gd name="T6" fmla="*/ 24 w 32"/>
                <a:gd name="T7" fmla="*/ 27 h 35"/>
                <a:gd name="T8" fmla="*/ 22 w 32"/>
                <a:gd name="T9" fmla="*/ 1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5">
                  <a:moveTo>
                    <a:pt x="22" y="10"/>
                  </a:moveTo>
                  <a:cubicBezTo>
                    <a:pt x="26" y="20"/>
                    <a:pt x="18" y="0"/>
                    <a:pt x="10" y="2"/>
                  </a:cubicBezTo>
                  <a:cubicBezTo>
                    <a:pt x="0" y="9"/>
                    <a:pt x="7" y="15"/>
                    <a:pt x="12" y="23"/>
                  </a:cubicBezTo>
                  <a:cubicBezTo>
                    <a:pt x="14" y="35"/>
                    <a:pt x="15" y="32"/>
                    <a:pt x="24" y="27"/>
                  </a:cubicBezTo>
                  <a:cubicBezTo>
                    <a:pt x="32" y="16"/>
                    <a:pt x="23" y="24"/>
                    <a:pt x="22" y="1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92" name="Freeform 96"/>
            <p:cNvSpPr>
              <a:spLocks/>
            </p:cNvSpPr>
            <p:nvPr/>
          </p:nvSpPr>
          <p:spPr bwMode="invGray">
            <a:xfrm>
              <a:off x="3055" y="2051"/>
              <a:ext cx="141" cy="108"/>
            </a:xfrm>
            <a:custGeom>
              <a:avLst/>
              <a:gdLst>
                <a:gd name="T0" fmla="*/ 171 w 189"/>
                <a:gd name="T1" fmla="*/ 4 h 144"/>
                <a:gd name="T2" fmla="*/ 185 w 189"/>
                <a:gd name="T3" fmla="*/ 4 h 144"/>
                <a:gd name="T4" fmla="*/ 189 w 189"/>
                <a:gd name="T5" fmla="*/ 16 h 144"/>
                <a:gd name="T6" fmla="*/ 187 w 189"/>
                <a:gd name="T7" fmla="*/ 24 h 144"/>
                <a:gd name="T8" fmla="*/ 131 w 189"/>
                <a:gd name="T9" fmla="*/ 44 h 144"/>
                <a:gd name="T10" fmla="*/ 109 w 189"/>
                <a:gd name="T11" fmla="*/ 58 h 144"/>
                <a:gd name="T12" fmla="*/ 97 w 189"/>
                <a:gd name="T13" fmla="*/ 62 h 144"/>
                <a:gd name="T14" fmla="*/ 71 w 189"/>
                <a:gd name="T15" fmla="*/ 82 h 144"/>
                <a:gd name="T16" fmla="*/ 75 w 189"/>
                <a:gd name="T17" fmla="*/ 92 h 144"/>
                <a:gd name="T18" fmla="*/ 83 w 189"/>
                <a:gd name="T19" fmla="*/ 116 h 144"/>
                <a:gd name="T20" fmla="*/ 107 w 189"/>
                <a:gd name="T21" fmla="*/ 126 h 144"/>
                <a:gd name="T22" fmla="*/ 93 w 189"/>
                <a:gd name="T23" fmla="*/ 140 h 144"/>
                <a:gd name="T24" fmla="*/ 83 w 189"/>
                <a:gd name="T25" fmla="*/ 130 h 144"/>
                <a:gd name="T26" fmla="*/ 71 w 189"/>
                <a:gd name="T27" fmla="*/ 134 h 144"/>
                <a:gd name="T28" fmla="*/ 21 w 189"/>
                <a:gd name="T29" fmla="*/ 122 h 144"/>
                <a:gd name="T30" fmla="*/ 19 w 189"/>
                <a:gd name="T31" fmla="*/ 106 h 144"/>
                <a:gd name="T32" fmla="*/ 47 w 189"/>
                <a:gd name="T33" fmla="*/ 90 h 144"/>
                <a:gd name="T34" fmla="*/ 51 w 189"/>
                <a:gd name="T35" fmla="*/ 76 h 144"/>
                <a:gd name="T36" fmla="*/ 47 w 189"/>
                <a:gd name="T37" fmla="*/ 64 h 144"/>
                <a:gd name="T38" fmla="*/ 73 w 189"/>
                <a:gd name="T39" fmla="*/ 46 h 144"/>
                <a:gd name="T40" fmla="*/ 97 w 189"/>
                <a:gd name="T41" fmla="*/ 36 h 144"/>
                <a:gd name="T42" fmla="*/ 113 w 189"/>
                <a:gd name="T43" fmla="*/ 24 h 144"/>
                <a:gd name="T44" fmla="*/ 171 w 189"/>
                <a:gd name="T45" fmla="*/ 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89" h="144">
                  <a:moveTo>
                    <a:pt x="171" y="4"/>
                  </a:moveTo>
                  <a:cubicBezTo>
                    <a:pt x="174" y="3"/>
                    <a:pt x="182" y="0"/>
                    <a:pt x="185" y="4"/>
                  </a:cubicBezTo>
                  <a:cubicBezTo>
                    <a:pt x="187" y="7"/>
                    <a:pt x="189" y="16"/>
                    <a:pt x="189" y="16"/>
                  </a:cubicBezTo>
                  <a:cubicBezTo>
                    <a:pt x="188" y="19"/>
                    <a:pt x="189" y="22"/>
                    <a:pt x="187" y="24"/>
                  </a:cubicBezTo>
                  <a:cubicBezTo>
                    <a:pt x="175" y="34"/>
                    <a:pt x="146" y="34"/>
                    <a:pt x="131" y="44"/>
                  </a:cubicBezTo>
                  <a:cubicBezTo>
                    <a:pt x="125" y="53"/>
                    <a:pt x="120" y="54"/>
                    <a:pt x="109" y="58"/>
                  </a:cubicBezTo>
                  <a:cubicBezTo>
                    <a:pt x="105" y="59"/>
                    <a:pt x="97" y="62"/>
                    <a:pt x="97" y="62"/>
                  </a:cubicBezTo>
                  <a:cubicBezTo>
                    <a:pt x="88" y="76"/>
                    <a:pt x="83" y="74"/>
                    <a:pt x="71" y="82"/>
                  </a:cubicBezTo>
                  <a:cubicBezTo>
                    <a:pt x="66" y="98"/>
                    <a:pt x="70" y="78"/>
                    <a:pt x="75" y="92"/>
                  </a:cubicBezTo>
                  <a:cubicBezTo>
                    <a:pt x="81" y="108"/>
                    <a:pt x="71" y="108"/>
                    <a:pt x="83" y="116"/>
                  </a:cubicBezTo>
                  <a:cubicBezTo>
                    <a:pt x="90" y="121"/>
                    <a:pt x="107" y="126"/>
                    <a:pt x="107" y="126"/>
                  </a:cubicBezTo>
                  <a:cubicBezTo>
                    <a:pt x="105" y="139"/>
                    <a:pt x="106" y="144"/>
                    <a:pt x="93" y="140"/>
                  </a:cubicBezTo>
                  <a:cubicBezTo>
                    <a:pt x="91" y="137"/>
                    <a:pt x="87" y="130"/>
                    <a:pt x="83" y="130"/>
                  </a:cubicBezTo>
                  <a:cubicBezTo>
                    <a:pt x="79" y="130"/>
                    <a:pt x="71" y="134"/>
                    <a:pt x="71" y="134"/>
                  </a:cubicBezTo>
                  <a:cubicBezTo>
                    <a:pt x="52" y="129"/>
                    <a:pt x="42" y="124"/>
                    <a:pt x="21" y="122"/>
                  </a:cubicBezTo>
                  <a:cubicBezTo>
                    <a:pt x="14" y="115"/>
                    <a:pt x="0" y="102"/>
                    <a:pt x="19" y="106"/>
                  </a:cubicBezTo>
                  <a:cubicBezTo>
                    <a:pt x="29" y="91"/>
                    <a:pt x="26" y="93"/>
                    <a:pt x="47" y="90"/>
                  </a:cubicBezTo>
                  <a:cubicBezTo>
                    <a:pt x="55" y="84"/>
                    <a:pt x="54" y="88"/>
                    <a:pt x="51" y="76"/>
                  </a:cubicBezTo>
                  <a:cubicBezTo>
                    <a:pt x="50" y="72"/>
                    <a:pt x="47" y="64"/>
                    <a:pt x="47" y="64"/>
                  </a:cubicBezTo>
                  <a:cubicBezTo>
                    <a:pt x="50" y="41"/>
                    <a:pt x="50" y="43"/>
                    <a:pt x="73" y="46"/>
                  </a:cubicBezTo>
                  <a:cubicBezTo>
                    <a:pt x="82" y="45"/>
                    <a:pt x="97" y="36"/>
                    <a:pt x="97" y="36"/>
                  </a:cubicBezTo>
                  <a:cubicBezTo>
                    <a:pt x="102" y="29"/>
                    <a:pt x="105" y="27"/>
                    <a:pt x="113" y="24"/>
                  </a:cubicBezTo>
                  <a:cubicBezTo>
                    <a:pt x="134" y="27"/>
                    <a:pt x="161" y="25"/>
                    <a:pt x="171" y="4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93" name="Freeform 97"/>
            <p:cNvSpPr>
              <a:spLocks/>
            </p:cNvSpPr>
            <p:nvPr/>
          </p:nvSpPr>
          <p:spPr bwMode="invGray">
            <a:xfrm>
              <a:off x="3139" y="2155"/>
              <a:ext cx="40" cy="12"/>
            </a:xfrm>
            <a:custGeom>
              <a:avLst/>
              <a:gdLst>
                <a:gd name="T0" fmla="*/ 24 w 53"/>
                <a:gd name="T1" fmla="*/ 0 h 17"/>
                <a:gd name="T2" fmla="*/ 12 w 53"/>
                <a:gd name="T3" fmla="*/ 2 h 17"/>
                <a:gd name="T4" fmla="*/ 32 w 53"/>
                <a:gd name="T5" fmla="*/ 16 h 17"/>
                <a:gd name="T6" fmla="*/ 44 w 53"/>
                <a:gd name="T7" fmla="*/ 14 h 17"/>
                <a:gd name="T8" fmla="*/ 24 w 53"/>
                <a:gd name="T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17">
                  <a:moveTo>
                    <a:pt x="24" y="0"/>
                  </a:moveTo>
                  <a:cubicBezTo>
                    <a:pt x="20" y="1"/>
                    <a:pt x="16" y="0"/>
                    <a:pt x="12" y="2"/>
                  </a:cubicBezTo>
                  <a:cubicBezTo>
                    <a:pt x="0" y="9"/>
                    <a:pt x="30" y="15"/>
                    <a:pt x="32" y="16"/>
                  </a:cubicBezTo>
                  <a:cubicBezTo>
                    <a:pt x="36" y="15"/>
                    <a:pt x="41" y="17"/>
                    <a:pt x="44" y="14"/>
                  </a:cubicBezTo>
                  <a:cubicBezTo>
                    <a:pt x="53" y="3"/>
                    <a:pt x="30" y="0"/>
                    <a:pt x="24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94" name="Freeform 98"/>
            <p:cNvSpPr>
              <a:spLocks/>
            </p:cNvSpPr>
            <p:nvPr/>
          </p:nvSpPr>
          <p:spPr bwMode="invGray">
            <a:xfrm>
              <a:off x="3344" y="1999"/>
              <a:ext cx="42" cy="28"/>
            </a:xfrm>
            <a:custGeom>
              <a:avLst/>
              <a:gdLst>
                <a:gd name="T0" fmla="*/ 57 w 57"/>
                <a:gd name="T1" fmla="*/ 4 h 37"/>
                <a:gd name="T2" fmla="*/ 25 w 57"/>
                <a:gd name="T3" fmla="*/ 24 h 37"/>
                <a:gd name="T4" fmla="*/ 11 w 57"/>
                <a:gd name="T5" fmla="*/ 34 h 37"/>
                <a:gd name="T6" fmla="*/ 9 w 57"/>
                <a:gd name="T7" fmla="*/ 4 h 37"/>
                <a:gd name="T8" fmla="*/ 21 w 57"/>
                <a:gd name="T9" fmla="*/ 0 h 37"/>
                <a:gd name="T10" fmla="*/ 57 w 57"/>
                <a:gd name="T11" fmla="*/ 4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" h="37">
                  <a:moveTo>
                    <a:pt x="57" y="4"/>
                  </a:moveTo>
                  <a:cubicBezTo>
                    <a:pt x="53" y="16"/>
                    <a:pt x="35" y="17"/>
                    <a:pt x="25" y="24"/>
                  </a:cubicBezTo>
                  <a:cubicBezTo>
                    <a:pt x="22" y="34"/>
                    <a:pt x="22" y="37"/>
                    <a:pt x="11" y="34"/>
                  </a:cubicBezTo>
                  <a:cubicBezTo>
                    <a:pt x="6" y="27"/>
                    <a:pt x="0" y="10"/>
                    <a:pt x="9" y="4"/>
                  </a:cubicBezTo>
                  <a:cubicBezTo>
                    <a:pt x="12" y="2"/>
                    <a:pt x="21" y="0"/>
                    <a:pt x="21" y="0"/>
                  </a:cubicBezTo>
                  <a:cubicBezTo>
                    <a:pt x="33" y="2"/>
                    <a:pt x="45" y="4"/>
                    <a:pt x="57" y="4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95" name="Freeform 99"/>
            <p:cNvSpPr>
              <a:spLocks/>
            </p:cNvSpPr>
            <p:nvPr/>
          </p:nvSpPr>
          <p:spPr bwMode="invGray">
            <a:xfrm>
              <a:off x="3374" y="2012"/>
              <a:ext cx="50" cy="20"/>
            </a:xfrm>
            <a:custGeom>
              <a:avLst/>
              <a:gdLst>
                <a:gd name="T0" fmla="*/ 29 w 68"/>
                <a:gd name="T1" fmla="*/ 0 h 26"/>
                <a:gd name="T2" fmla="*/ 11 w 68"/>
                <a:gd name="T3" fmla="*/ 6 h 26"/>
                <a:gd name="T4" fmla="*/ 57 w 68"/>
                <a:gd name="T5" fmla="*/ 26 h 26"/>
                <a:gd name="T6" fmla="*/ 63 w 68"/>
                <a:gd name="T7" fmla="*/ 24 h 26"/>
                <a:gd name="T8" fmla="*/ 29 w 68"/>
                <a:gd name="T9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" h="26">
                  <a:moveTo>
                    <a:pt x="29" y="0"/>
                  </a:moveTo>
                  <a:cubicBezTo>
                    <a:pt x="23" y="2"/>
                    <a:pt x="11" y="6"/>
                    <a:pt x="11" y="6"/>
                  </a:cubicBezTo>
                  <a:cubicBezTo>
                    <a:pt x="0" y="23"/>
                    <a:pt x="47" y="24"/>
                    <a:pt x="57" y="26"/>
                  </a:cubicBezTo>
                  <a:cubicBezTo>
                    <a:pt x="59" y="25"/>
                    <a:pt x="62" y="26"/>
                    <a:pt x="63" y="24"/>
                  </a:cubicBezTo>
                  <a:cubicBezTo>
                    <a:pt x="68" y="3"/>
                    <a:pt x="42" y="3"/>
                    <a:pt x="29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96" name="Freeform 100"/>
            <p:cNvSpPr>
              <a:spLocks/>
            </p:cNvSpPr>
            <p:nvPr/>
          </p:nvSpPr>
          <p:spPr bwMode="invGray">
            <a:xfrm>
              <a:off x="3428" y="2015"/>
              <a:ext cx="50" cy="32"/>
            </a:xfrm>
            <a:custGeom>
              <a:avLst/>
              <a:gdLst>
                <a:gd name="T0" fmla="*/ 50 w 66"/>
                <a:gd name="T1" fmla="*/ 9 h 43"/>
                <a:gd name="T2" fmla="*/ 26 w 66"/>
                <a:gd name="T3" fmla="*/ 9 h 43"/>
                <a:gd name="T4" fmla="*/ 10 w 66"/>
                <a:gd name="T5" fmla="*/ 9 h 43"/>
                <a:gd name="T6" fmla="*/ 8 w 66"/>
                <a:gd name="T7" fmla="*/ 35 h 43"/>
                <a:gd name="T8" fmla="*/ 32 w 66"/>
                <a:gd name="T9" fmla="*/ 43 h 43"/>
                <a:gd name="T10" fmla="*/ 62 w 66"/>
                <a:gd name="T11" fmla="*/ 27 h 43"/>
                <a:gd name="T12" fmla="*/ 50 w 66"/>
                <a:gd name="T13" fmla="*/ 9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6" h="43">
                  <a:moveTo>
                    <a:pt x="50" y="9"/>
                  </a:moveTo>
                  <a:cubicBezTo>
                    <a:pt x="40" y="16"/>
                    <a:pt x="36" y="16"/>
                    <a:pt x="26" y="9"/>
                  </a:cubicBezTo>
                  <a:cubicBezTo>
                    <a:pt x="20" y="0"/>
                    <a:pt x="18" y="4"/>
                    <a:pt x="10" y="9"/>
                  </a:cubicBezTo>
                  <a:cubicBezTo>
                    <a:pt x="4" y="17"/>
                    <a:pt x="0" y="21"/>
                    <a:pt x="8" y="35"/>
                  </a:cubicBezTo>
                  <a:cubicBezTo>
                    <a:pt x="12" y="42"/>
                    <a:pt x="32" y="43"/>
                    <a:pt x="32" y="43"/>
                  </a:cubicBezTo>
                  <a:cubicBezTo>
                    <a:pt x="41" y="40"/>
                    <a:pt x="54" y="33"/>
                    <a:pt x="62" y="27"/>
                  </a:cubicBezTo>
                  <a:cubicBezTo>
                    <a:pt x="66" y="15"/>
                    <a:pt x="61" y="15"/>
                    <a:pt x="50" y="9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97" name="Freeform 101"/>
            <p:cNvSpPr>
              <a:spLocks/>
            </p:cNvSpPr>
            <p:nvPr/>
          </p:nvSpPr>
          <p:spPr bwMode="invGray">
            <a:xfrm>
              <a:off x="3777" y="2042"/>
              <a:ext cx="88" cy="31"/>
            </a:xfrm>
            <a:custGeom>
              <a:avLst/>
              <a:gdLst>
                <a:gd name="T0" fmla="*/ 14 w 117"/>
                <a:gd name="T1" fmla="*/ 0 h 41"/>
                <a:gd name="T2" fmla="*/ 8 w 117"/>
                <a:gd name="T3" fmla="*/ 16 h 41"/>
                <a:gd name="T4" fmla="*/ 50 w 117"/>
                <a:gd name="T5" fmla="*/ 30 h 41"/>
                <a:gd name="T6" fmla="*/ 76 w 117"/>
                <a:gd name="T7" fmla="*/ 36 h 41"/>
                <a:gd name="T8" fmla="*/ 112 w 117"/>
                <a:gd name="T9" fmla="*/ 22 h 41"/>
                <a:gd name="T10" fmla="*/ 78 w 117"/>
                <a:gd name="T11" fmla="*/ 4 h 41"/>
                <a:gd name="T12" fmla="*/ 14 w 117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7" h="41">
                  <a:moveTo>
                    <a:pt x="14" y="0"/>
                  </a:moveTo>
                  <a:cubicBezTo>
                    <a:pt x="8" y="4"/>
                    <a:pt x="0" y="9"/>
                    <a:pt x="8" y="16"/>
                  </a:cubicBezTo>
                  <a:cubicBezTo>
                    <a:pt x="21" y="27"/>
                    <a:pt x="34" y="28"/>
                    <a:pt x="50" y="30"/>
                  </a:cubicBezTo>
                  <a:cubicBezTo>
                    <a:pt x="66" y="41"/>
                    <a:pt x="57" y="39"/>
                    <a:pt x="76" y="36"/>
                  </a:cubicBezTo>
                  <a:cubicBezTo>
                    <a:pt x="88" y="32"/>
                    <a:pt x="101" y="29"/>
                    <a:pt x="112" y="22"/>
                  </a:cubicBezTo>
                  <a:cubicBezTo>
                    <a:pt x="117" y="6"/>
                    <a:pt x="87" y="5"/>
                    <a:pt x="78" y="4"/>
                  </a:cubicBezTo>
                  <a:cubicBezTo>
                    <a:pt x="17" y="6"/>
                    <a:pt x="34" y="20"/>
                    <a:pt x="14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98" name="Freeform 102"/>
            <p:cNvSpPr>
              <a:spLocks/>
            </p:cNvSpPr>
            <p:nvPr/>
          </p:nvSpPr>
          <p:spPr bwMode="invGray">
            <a:xfrm>
              <a:off x="3867" y="2041"/>
              <a:ext cx="46" cy="24"/>
            </a:xfrm>
            <a:custGeom>
              <a:avLst/>
              <a:gdLst>
                <a:gd name="T0" fmla="*/ 32 w 62"/>
                <a:gd name="T1" fmla="*/ 4 h 32"/>
                <a:gd name="T2" fmla="*/ 62 w 62"/>
                <a:gd name="T3" fmla="*/ 10 h 32"/>
                <a:gd name="T4" fmla="*/ 30 w 62"/>
                <a:gd name="T5" fmla="*/ 32 h 32"/>
                <a:gd name="T6" fmla="*/ 6 w 62"/>
                <a:gd name="T7" fmla="*/ 22 h 32"/>
                <a:gd name="T8" fmla="*/ 32 w 62"/>
                <a:gd name="T9" fmla="*/ 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32">
                  <a:moveTo>
                    <a:pt x="32" y="4"/>
                  </a:moveTo>
                  <a:cubicBezTo>
                    <a:pt x="44" y="0"/>
                    <a:pt x="53" y="1"/>
                    <a:pt x="62" y="10"/>
                  </a:cubicBezTo>
                  <a:cubicBezTo>
                    <a:pt x="59" y="23"/>
                    <a:pt x="42" y="28"/>
                    <a:pt x="30" y="32"/>
                  </a:cubicBezTo>
                  <a:cubicBezTo>
                    <a:pt x="15" y="22"/>
                    <a:pt x="23" y="25"/>
                    <a:pt x="6" y="22"/>
                  </a:cubicBezTo>
                  <a:cubicBezTo>
                    <a:pt x="0" y="4"/>
                    <a:pt x="14" y="8"/>
                    <a:pt x="32" y="4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99" name="Freeform 103"/>
            <p:cNvSpPr>
              <a:spLocks/>
            </p:cNvSpPr>
            <p:nvPr/>
          </p:nvSpPr>
          <p:spPr bwMode="invGray">
            <a:xfrm>
              <a:off x="3846" y="2070"/>
              <a:ext cx="37" cy="17"/>
            </a:xfrm>
            <a:custGeom>
              <a:avLst/>
              <a:gdLst>
                <a:gd name="T0" fmla="*/ 20 w 49"/>
                <a:gd name="T1" fmla="*/ 1 h 23"/>
                <a:gd name="T2" fmla="*/ 6 w 49"/>
                <a:gd name="T3" fmla="*/ 5 h 23"/>
                <a:gd name="T4" fmla="*/ 38 w 49"/>
                <a:gd name="T5" fmla="*/ 23 h 23"/>
                <a:gd name="T6" fmla="*/ 20 w 49"/>
                <a:gd name="T7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23">
                  <a:moveTo>
                    <a:pt x="20" y="1"/>
                  </a:moveTo>
                  <a:cubicBezTo>
                    <a:pt x="15" y="2"/>
                    <a:pt x="8" y="0"/>
                    <a:pt x="6" y="5"/>
                  </a:cubicBezTo>
                  <a:cubicBezTo>
                    <a:pt x="0" y="19"/>
                    <a:pt x="32" y="21"/>
                    <a:pt x="38" y="23"/>
                  </a:cubicBezTo>
                  <a:cubicBezTo>
                    <a:pt x="49" y="6"/>
                    <a:pt x="35" y="3"/>
                    <a:pt x="20" y="1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200" name="Freeform 104"/>
            <p:cNvSpPr>
              <a:spLocks/>
            </p:cNvSpPr>
            <p:nvPr/>
          </p:nvSpPr>
          <p:spPr bwMode="invGray">
            <a:xfrm>
              <a:off x="4098" y="2294"/>
              <a:ext cx="76" cy="114"/>
            </a:xfrm>
            <a:custGeom>
              <a:avLst/>
              <a:gdLst>
                <a:gd name="T0" fmla="*/ 6 w 102"/>
                <a:gd name="T1" fmla="*/ 0 h 152"/>
                <a:gd name="T2" fmla="*/ 0 w 102"/>
                <a:gd name="T3" fmla="*/ 18 h 152"/>
                <a:gd name="T4" fmla="*/ 14 w 102"/>
                <a:gd name="T5" fmla="*/ 42 h 152"/>
                <a:gd name="T6" fmla="*/ 32 w 102"/>
                <a:gd name="T7" fmla="*/ 72 h 152"/>
                <a:gd name="T8" fmla="*/ 36 w 102"/>
                <a:gd name="T9" fmla="*/ 104 h 152"/>
                <a:gd name="T10" fmla="*/ 80 w 102"/>
                <a:gd name="T11" fmla="*/ 152 h 152"/>
                <a:gd name="T12" fmla="*/ 86 w 102"/>
                <a:gd name="T13" fmla="*/ 124 h 152"/>
                <a:gd name="T14" fmla="*/ 74 w 102"/>
                <a:gd name="T15" fmla="*/ 102 h 152"/>
                <a:gd name="T16" fmla="*/ 62 w 102"/>
                <a:gd name="T17" fmla="*/ 92 h 152"/>
                <a:gd name="T18" fmla="*/ 52 w 102"/>
                <a:gd name="T19" fmla="*/ 74 h 152"/>
                <a:gd name="T20" fmla="*/ 42 w 102"/>
                <a:gd name="T21" fmla="*/ 44 h 152"/>
                <a:gd name="T22" fmla="*/ 4 w 102"/>
                <a:gd name="T23" fmla="*/ 12 h 152"/>
                <a:gd name="T24" fmla="*/ 6 w 102"/>
                <a:gd name="T25" fmla="*/ 0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2" h="152">
                  <a:moveTo>
                    <a:pt x="6" y="0"/>
                  </a:moveTo>
                  <a:cubicBezTo>
                    <a:pt x="4" y="6"/>
                    <a:pt x="0" y="18"/>
                    <a:pt x="0" y="18"/>
                  </a:cubicBezTo>
                  <a:cubicBezTo>
                    <a:pt x="3" y="26"/>
                    <a:pt x="9" y="35"/>
                    <a:pt x="14" y="42"/>
                  </a:cubicBezTo>
                  <a:cubicBezTo>
                    <a:pt x="17" y="58"/>
                    <a:pt x="16" y="69"/>
                    <a:pt x="32" y="72"/>
                  </a:cubicBezTo>
                  <a:cubicBezTo>
                    <a:pt x="44" y="80"/>
                    <a:pt x="40" y="91"/>
                    <a:pt x="36" y="104"/>
                  </a:cubicBezTo>
                  <a:cubicBezTo>
                    <a:pt x="57" y="118"/>
                    <a:pt x="60" y="139"/>
                    <a:pt x="80" y="152"/>
                  </a:cubicBezTo>
                  <a:cubicBezTo>
                    <a:pt x="95" y="148"/>
                    <a:pt x="102" y="135"/>
                    <a:pt x="86" y="124"/>
                  </a:cubicBezTo>
                  <a:cubicBezTo>
                    <a:pt x="72" y="129"/>
                    <a:pt x="78" y="110"/>
                    <a:pt x="74" y="102"/>
                  </a:cubicBezTo>
                  <a:cubicBezTo>
                    <a:pt x="72" y="98"/>
                    <a:pt x="65" y="94"/>
                    <a:pt x="62" y="92"/>
                  </a:cubicBezTo>
                  <a:cubicBezTo>
                    <a:pt x="59" y="82"/>
                    <a:pt x="65" y="65"/>
                    <a:pt x="52" y="74"/>
                  </a:cubicBezTo>
                  <a:cubicBezTo>
                    <a:pt x="46" y="65"/>
                    <a:pt x="47" y="54"/>
                    <a:pt x="42" y="44"/>
                  </a:cubicBezTo>
                  <a:cubicBezTo>
                    <a:pt x="36" y="32"/>
                    <a:pt x="16" y="18"/>
                    <a:pt x="4" y="12"/>
                  </a:cubicBezTo>
                  <a:lnTo>
                    <a:pt x="6" y="0"/>
                  </a:ln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201" name="Freeform 105"/>
            <p:cNvSpPr>
              <a:spLocks/>
            </p:cNvSpPr>
            <p:nvPr/>
          </p:nvSpPr>
          <p:spPr bwMode="invGray">
            <a:xfrm>
              <a:off x="4159" y="2412"/>
              <a:ext cx="55" cy="78"/>
            </a:xfrm>
            <a:custGeom>
              <a:avLst/>
              <a:gdLst>
                <a:gd name="T0" fmla="*/ 64 w 74"/>
                <a:gd name="T1" fmla="*/ 22 h 103"/>
                <a:gd name="T2" fmla="*/ 74 w 74"/>
                <a:gd name="T3" fmla="*/ 40 h 103"/>
                <a:gd name="T4" fmla="*/ 30 w 74"/>
                <a:gd name="T5" fmla="*/ 84 h 103"/>
                <a:gd name="T6" fmla="*/ 32 w 74"/>
                <a:gd name="T7" fmla="*/ 100 h 103"/>
                <a:gd name="T8" fmla="*/ 20 w 74"/>
                <a:gd name="T9" fmla="*/ 94 h 103"/>
                <a:gd name="T10" fmla="*/ 6 w 74"/>
                <a:gd name="T11" fmla="*/ 84 h 103"/>
                <a:gd name="T12" fmla="*/ 0 w 74"/>
                <a:gd name="T13" fmla="*/ 82 h 103"/>
                <a:gd name="T14" fmla="*/ 10 w 74"/>
                <a:gd name="T15" fmla="*/ 58 h 103"/>
                <a:gd name="T16" fmla="*/ 12 w 74"/>
                <a:gd name="T17" fmla="*/ 52 h 103"/>
                <a:gd name="T18" fmla="*/ 2 w 74"/>
                <a:gd name="T19" fmla="*/ 24 h 103"/>
                <a:gd name="T20" fmla="*/ 4 w 74"/>
                <a:gd name="T21" fmla="*/ 14 h 103"/>
                <a:gd name="T22" fmla="*/ 26 w 74"/>
                <a:gd name="T23" fmla="*/ 22 h 103"/>
                <a:gd name="T24" fmla="*/ 36 w 74"/>
                <a:gd name="T25" fmla="*/ 36 h 103"/>
                <a:gd name="T26" fmla="*/ 64 w 74"/>
                <a:gd name="T27" fmla="*/ 22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4" h="103">
                  <a:moveTo>
                    <a:pt x="64" y="22"/>
                  </a:moveTo>
                  <a:cubicBezTo>
                    <a:pt x="73" y="36"/>
                    <a:pt x="70" y="29"/>
                    <a:pt x="74" y="40"/>
                  </a:cubicBezTo>
                  <a:cubicBezTo>
                    <a:pt x="70" y="77"/>
                    <a:pt x="68" y="81"/>
                    <a:pt x="30" y="84"/>
                  </a:cubicBezTo>
                  <a:cubicBezTo>
                    <a:pt x="33" y="88"/>
                    <a:pt x="39" y="95"/>
                    <a:pt x="32" y="100"/>
                  </a:cubicBezTo>
                  <a:cubicBezTo>
                    <a:pt x="28" y="103"/>
                    <a:pt x="24" y="95"/>
                    <a:pt x="20" y="94"/>
                  </a:cubicBezTo>
                  <a:cubicBezTo>
                    <a:pt x="17" y="84"/>
                    <a:pt x="20" y="89"/>
                    <a:pt x="6" y="84"/>
                  </a:cubicBezTo>
                  <a:cubicBezTo>
                    <a:pt x="4" y="83"/>
                    <a:pt x="0" y="82"/>
                    <a:pt x="0" y="82"/>
                  </a:cubicBezTo>
                  <a:cubicBezTo>
                    <a:pt x="3" y="73"/>
                    <a:pt x="7" y="67"/>
                    <a:pt x="10" y="58"/>
                  </a:cubicBezTo>
                  <a:cubicBezTo>
                    <a:pt x="11" y="56"/>
                    <a:pt x="12" y="52"/>
                    <a:pt x="12" y="52"/>
                  </a:cubicBezTo>
                  <a:cubicBezTo>
                    <a:pt x="10" y="42"/>
                    <a:pt x="8" y="33"/>
                    <a:pt x="2" y="24"/>
                  </a:cubicBezTo>
                  <a:cubicBezTo>
                    <a:pt x="3" y="21"/>
                    <a:pt x="2" y="17"/>
                    <a:pt x="4" y="14"/>
                  </a:cubicBezTo>
                  <a:cubicBezTo>
                    <a:pt x="11" y="0"/>
                    <a:pt x="18" y="19"/>
                    <a:pt x="26" y="22"/>
                  </a:cubicBezTo>
                  <a:cubicBezTo>
                    <a:pt x="31" y="36"/>
                    <a:pt x="26" y="33"/>
                    <a:pt x="36" y="36"/>
                  </a:cubicBezTo>
                  <a:cubicBezTo>
                    <a:pt x="45" y="30"/>
                    <a:pt x="55" y="28"/>
                    <a:pt x="64" y="22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202" name="Freeform 106"/>
            <p:cNvSpPr>
              <a:spLocks/>
            </p:cNvSpPr>
            <p:nvPr/>
          </p:nvSpPr>
          <p:spPr bwMode="invGray">
            <a:xfrm>
              <a:off x="4123" y="2492"/>
              <a:ext cx="109" cy="189"/>
            </a:xfrm>
            <a:custGeom>
              <a:avLst/>
              <a:gdLst>
                <a:gd name="T0" fmla="*/ 82 w 146"/>
                <a:gd name="T1" fmla="*/ 100 h 252"/>
                <a:gd name="T2" fmla="*/ 66 w 146"/>
                <a:gd name="T3" fmla="*/ 106 h 252"/>
                <a:gd name="T4" fmla="*/ 64 w 146"/>
                <a:gd name="T5" fmla="*/ 132 h 252"/>
                <a:gd name="T6" fmla="*/ 22 w 146"/>
                <a:gd name="T7" fmla="*/ 146 h 252"/>
                <a:gd name="T8" fmla="*/ 8 w 146"/>
                <a:gd name="T9" fmla="*/ 168 h 252"/>
                <a:gd name="T10" fmla="*/ 20 w 146"/>
                <a:gd name="T11" fmla="*/ 182 h 252"/>
                <a:gd name="T12" fmla="*/ 8 w 146"/>
                <a:gd name="T13" fmla="*/ 198 h 252"/>
                <a:gd name="T14" fmla="*/ 24 w 146"/>
                <a:gd name="T15" fmla="*/ 252 h 252"/>
                <a:gd name="T16" fmla="*/ 28 w 146"/>
                <a:gd name="T17" fmla="*/ 214 h 252"/>
                <a:gd name="T18" fmla="*/ 22 w 146"/>
                <a:gd name="T19" fmla="*/ 192 h 252"/>
                <a:gd name="T20" fmla="*/ 42 w 146"/>
                <a:gd name="T21" fmla="*/ 176 h 252"/>
                <a:gd name="T22" fmla="*/ 52 w 146"/>
                <a:gd name="T23" fmla="*/ 158 h 252"/>
                <a:gd name="T24" fmla="*/ 66 w 146"/>
                <a:gd name="T25" fmla="*/ 174 h 252"/>
                <a:gd name="T26" fmla="*/ 44 w 146"/>
                <a:gd name="T27" fmla="*/ 190 h 252"/>
                <a:gd name="T28" fmla="*/ 56 w 146"/>
                <a:gd name="T29" fmla="*/ 200 h 252"/>
                <a:gd name="T30" fmla="*/ 68 w 146"/>
                <a:gd name="T31" fmla="*/ 178 h 252"/>
                <a:gd name="T32" fmla="*/ 84 w 146"/>
                <a:gd name="T33" fmla="*/ 184 h 252"/>
                <a:gd name="T34" fmla="*/ 104 w 146"/>
                <a:gd name="T35" fmla="*/ 148 h 252"/>
                <a:gd name="T36" fmla="*/ 114 w 146"/>
                <a:gd name="T37" fmla="*/ 156 h 252"/>
                <a:gd name="T38" fmla="*/ 136 w 146"/>
                <a:gd name="T39" fmla="*/ 148 h 252"/>
                <a:gd name="T40" fmla="*/ 146 w 146"/>
                <a:gd name="T41" fmla="*/ 130 h 252"/>
                <a:gd name="T42" fmla="*/ 142 w 146"/>
                <a:gd name="T43" fmla="*/ 110 h 252"/>
                <a:gd name="T44" fmla="*/ 134 w 146"/>
                <a:gd name="T45" fmla="*/ 98 h 252"/>
                <a:gd name="T46" fmla="*/ 122 w 146"/>
                <a:gd name="T47" fmla="*/ 40 h 252"/>
                <a:gd name="T48" fmla="*/ 94 w 146"/>
                <a:gd name="T49" fmla="*/ 0 h 252"/>
                <a:gd name="T50" fmla="*/ 78 w 146"/>
                <a:gd name="T51" fmla="*/ 12 h 252"/>
                <a:gd name="T52" fmla="*/ 96 w 146"/>
                <a:gd name="T53" fmla="*/ 34 h 252"/>
                <a:gd name="T54" fmla="*/ 96 w 146"/>
                <a:gd name="T55" fmla="*/ 64 h 252"/>
                <a:gd name="T56" fmla="*/ 82 w 146"/>
                <a:gd name="T57" fmla="*/ 100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46" h="252">
                  <a:moveTo>
                    <a:pt x="82" y="100"/>
                  </a:moveTo>
                  <a:cubicBezTo>
                    <a:pt x="70" y="88"/>
                    <a:pt x="69" y="92"/>
                    <a:pt x="66" y="106"/>
                  </a:cubicBezTo>
                  <a:cubicBezTo>
                    <a:pt x="65" y="115"/>
                    <a:pt x="68" y="124"/>
                    <a:pt x="64" y="132"/>
                  </a:cubicBezTo>
                  <a:cubicBezTo>
                    <a:pt x="63" y="133"/>
                    <a:pt x="28" y="142"/>
                    <a:pt x="22" y="146"/>
                  </a:cubicBezTo>
                  <a:cubicBezTo>
                    <a:pt x="18" y="157"/>
                    <a:pt x="18" y="162"/>
                    <a:pt x="8" y="168"/>
                  </a:cubicBezTo>
                  <a:cubicBezTo>
                    <a:pt x="0" y="180"/>
                    <a:pt x="7" y="180"/>
                    <a:pt x="20" y="182"/>
                  </a:cubicBezTo>
                  <a:cubicBezTo>
                    <a:pt x="17" y="190"/>
                    <a:pt x="15" y="193"/>
                    <a:pt x="8" y="198"/>
                  </a:cubicBezTo>
                  <a:cubicBezTo>
                    <a:pt x="10" y="214"/>
                    <a:pt x="9" y="242"/>
                    <a:pt x="24" y="252"/>
                  </a:cubicBezTo>
                  <a:cubicBezTo>
                    <a:pt x="42" y="246"/>
                    <a:pt x="31" y="227"/>
                    <a:pt x="28" y="214"/>
                  </a:cubicBezTo>
                  <a:cubicBezTo>
                    <a:pt x="26" y="207"/>
                    <a:pt x="22" y="192"/>
                    <a:pt x="22" y="192"/>
                  </a:cubicBezTo>
                  <a:cubicBezTo>
                    <a:pt x="25" y="180"/>
                    <a:pt x="33" y="182"/>
                    <a:pt x="42" y="176"/>
                  </a:cubicBezTo>
                  <a:cubicBezTo>
                    <a:pt x="44" y="169"/>
                    <a:pt x="52" y="158"/>
                    <a:pt x="52" y="158"/>
                  </a:cubicBezTo>
                  <a:cubicBezTo>
                    <a:pt x="58" y="164"/>
                    <a:pt x="63" y="166"/>
                    <a:pt x="66" y="174"/>
                  </a:cubicBezTo>
                  <a:cubicBezTo>
                    <a:pt x="59" y="178"/>
                    <a:pt x="51" y="188"/>
                    <a:pt x="44" y="190"/>
                  </a:cubicBezTo>
                  <a:cubicBezTo>
                    <a:pt x="36" y="202"/>
                    <a:pt x="46" y="202"/>
                    <a:pt x="56" y="200"/>
                  </a:cubicBezTo>
                  <a:cubicBezTo>
                    <a:pt x="60" y="189"/>
                    <a:pt x="59" y="184"/>
                    <a:pt x="68" y="178"/>
                  </a:cubicBezTo>
                  <a:cubicBezTo>
                    <a:pt x="77" y="181"/>
                    <a:pt x="75" y="187"/>
                    <a:pt x="84" y="184"/>
                  </a:cubicBezTo>
                  <a:cubicBezTo>
                    <a:pt x="92" y="171"/>
                    <a:pt x="91" y="157"/>
                    <a:pt x="104" y="148"/>
                  </a:cubicBezTo>
                  <a:cubicBezTo>
                    <a:pt x="108" y="149"/>
                    <a:pt x="110" y="155"/>
                    <a:pt x="114" y="156"/>
                  </a:cubicBezTo>
                  <a:cubicBezTo>
                    <a:pt x="120" y="158"/>
                    <a:pt x="131" y="151"/>
                    <a:pt x="136" y="148"/>
                  </a:cubicBezTo>
                  <a:cubicBezTo>
                    <a:pt x="145" y="134"/>
                    <a:pt x="142" y="141"/>
                    <a:pt x="146" y="130"/>
                  </a:cubicBezTo>
                  <a:cubicBezTo>
                    <a:pt x="146" y="127"/>
                    <a:pt x="145" y="115"/>
                    <a:pt x="142" y="110"/>
                  </a:cubicBezTo>
                  <a:cubicBezTo>
                    <a:pt x="140" y="106"/>
                    <a:pt x="134" y="98"/>
                    <a:pt x="134" y="98"/>
                  </a:cubicBezTo>
                  <a:cubicBezTo>
                    <a:pt x="131" y="78"/>
                    <a:pt x="142" y="53"/>
                    <a:pt x="122" y="40"/>
                  </a:cubicBezTo>
                  <a:cubicBezTo>
                    <a:pt x="112" y="26"/>
                    <a:pt x="109" y="10"/>
                    <a:pt x="94" y="0"/>
                  </a:cubicBezTo>
                  <a:cubicBezTo>
                    <a:pt x="87" y="4"/>
                    <a:pt x="86" y="9"/>
                    <a:pt x="78" y="12"/>
                  </a:cubicBezTo>
                  <a:cubicBezTo>
                    <a:pt x="67" y="29"/>
                    <a:pt x="80" y="31"/>
                    <a:pt x="96" y="34"/>
                  </a:cubicBezTo>
                  <a:cubicBezTo>
                    <a:pt x="103" y="44"/>
                    <a:pt x="100" y="53"/>
                    <a:pt x="96" y="64"/>
                  </a:cubicBezTo>
                  <a:cubicBezTo>
                    <a:pt x="96" y="68"/>
                    <a:pt x="95" y="106"/>
                    <a:pt x="82" y="10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203" name="Freeform 107"/>
            <p:cNvSpPr>
              <a:spLocks/>
            </p:cNvSpPr>
            <p:nvPr/>
          </p:nvSpPr>
          <p:spPr bwMode="invGray">
            <a:xfrm>
              <a:off x="3062" y="1988"/>
              <a:ext cx="52" cy="30"/>
            </a:xfrm>
            <a:custGeom>
              <a:avLst/>
              <a:gdLst>
                <a:gd name="T0" fmla="*/ 59 w 70"/>
                <a:gd name="T1" fmla="*/ 0 h 40"/>
                <a:gd name="T2" fmla="*/ 65 w 70"/>
                <a:gd name="T3" fmla="*/ 20 h 40"/>
                <a:gd name="T4" fmla="*/ 41 w 70"/>
                <a:gd name="T5" fmla="*/ 24 h 40"/>
                <a:gd name="T6" fmla="*/ 31 w 70"/>
                <a:gd name="T7" fmla="*/ 40 h 40"/>
                <a:gd name="T8" fmla="*/ 7 w 70"/>
                <a:gd name="T9" fmla="*/ 38 h 40"/>
                <a:gd name="T10" fmla="*/ 1 w 70"/>
                <a:gd name="T11" fmla="*/ 36 h 40"/>
                <a:gd name="T12" fmla="*/ 33 w 70"/>
                <a:gd name="T13" fmla="*/ 20 h 40"/>
                <a:gd name="T14" fmla="*/ 59 w 70"/>
                <a:gd name="T1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0" h="40">
                  <a:moveTo>
                    <a:pt x="59" y="0"/>
                  </a:moveTo>
                  <a:cubicBezTo>
                    <a:pt x="68" y="3"/>
                    <a:pt x="70" y="10"/>
                    <a:pt x="65" y="20"/>
                  </a:cubicBezTo>
                  <a:cubicBezTo>
                    <a:pt x="61" y="27"/>
                    <a:pt x="49" y="23"/>
                    <a:pt x="41" y="24"/>
                  </a:cubicBezTo>
                  <a:cubicBezTo>
                    <a:pt x="36" y="38"/>
                    <a:pt x="41" y="34"/>
                    <a:pt x="31" y="40"/>
                  </a:cubicBezTo>
                  <a:cubicBezTo>
                    <a:pt x="23" y="39"/>
                    <a:pt x="15" y="39"/>
                    <a:pt x="7" y="38"/>
                  </a:cubicBezTo>
                  <a:cubicBezTo>
                    <a:pt x="5" y="38"/>
                    <a:pt x="0" y="38"/>
                    <a:pt x="1" y="36"/>
                  </a:cubicBezTo>
                  <a:cubicBezTo>
                    <a:pt x="7" y="26"/>
                    <a:pt x="23" y="23"/>
                    <a:pt x="33" y="20"/>
                  </a:cubicBezTo>
                  <a:cubicBezTo>
                    <a:pt x="39" y="11"/>
                    <a:pt x="51" y="8"/>
                    <a:pt x="59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204" name="Freeform 108"/>
            <p:cNvSpPr>
              <a:spLocks/>
            </p:cNvSpPr>
            <p:nvPr/>
          </p:nvSpPr>
          <p:spPr bwMode="invGray">
            <a:xfrm>
              <a:off x="2955" y="1997"/>
              <a:ext cx="19" cy="22"/>
            </a:xfrm>
            <a:custGeom>
              <a:avLst/>
              <a:gdLst>
                <a:gd name="T0" fmla="*/ 18 w 26"/>
                <a:gd name="T1" fmla="*/ 0 h 29"/>
                <a:gd name="T2" fmla="*/ 0 w 26"/>
                <a:gd name="T3" fmla="*/ 18 h 29"/>
                <a:gd name="T4" fmla="*/ 18 w 26"/>
                <a:gd name="T5" fmla="*/ 26 h 29"/>
                <a:gd name="T6" fmla="*/ 18 w 26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29">
                  <a:moveTo>
                    <a:pt x="18" y="0"/>
                  </a:moveTo>
                  <a:cubicBezTo>
                    <a:pt x="9" y="6"/>
                    <a:pt x="4" y="7"/>
                    <a:pt x="0" y="18"/>
                  </a:cubicBezTo>
                  <a:cubicBezTo>
                    <a:pt x="7" y="25"/>
                    <a:pt x="9" y="29"/>
                    <a:pt x="18" y="26"/>
                  </a:cubicBezTo>
                  <a:cubicBezTo>
                    <a:pt x="22" y="14"/>
                    <a:pt x="26" y="12"/>
                    <a:pt x="18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205" name="Freeform 109"/>
            <p:cNvSpPr>
              <a:spLocks/>
            </p:cNvSpPr>
            <p:nvPr/>
          </p:nvSpPr>
          <p:spPr bwMode="invGray">
            <a:xfrm>
              <a:off x="2979" y="1996"/>
              <a:ext cx="37" cy="27"/>
            </a:xfrm>
            <a:custGeom>
              <a:avLst/>
              <a:gdLst>
                <a:gd name="T0" fmla="*/ 14 w 49"/>
                <a:gd name="T1" fmla="*/ 6 h 36"/>
                <a:gd name="T2" fmla="*/ 0 w 49"/>
                <a:gd name="T3" fmla="*/ 18 h 36"/>
                <a:gd name="T4" fmla="*/ 6 w 49"/>
                <a:gd name="T5" fmla="*/ 32 h 36"/>
                <a:gd name="T6" fmla="*/ 18 w 49"/>
                <a:gd name="T7" fmla="*/ 36 h 36"/>
                <a:gd name="T8" fmla="*/ 40 w 49"/>
                <a:gd name="T9" fmla="*/ 26 h 36"/>
                <a:gd name="T10" fmla="*/ 14 w 49"/>
                <a:gd name="T11" fmla="*/ 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" h="36">
                  <a:moveTo>
                    <a:pt x="14" y="6"/>
                  </a:moveTo>
                  <a:cubicBezTo>
                    <a:pt x="11" y="14"/>
                    <a:pt x="7" y="13"/>
                    <a:pt x="0" y="18"/>
                  </a:cubicBezTo>
                  <a:cubicBezTo>
                    <a:pt x="1" y="22"/>
                    <a:pt x="2" y="29"/>
                    <a:pt x="6" y="32"/>
                  </a:cubicBezTo>
                  <a:cubicBezTo>
                    <a:pt x="10" y="34"/>
                    <a:pt x="18" y="36"/>
                    <a:pt x="18" y="36"/>
                  </a:cubicBezTo>
                  <a:cubicBezTo>
                    <a:pt x="24" y="27"/>
                    <a:pt x="30" y="28"/>
                    <a:pt x="40" y="26"/>
                  </a:cubicBezTo>
                  <a:cubicBezTo>
                    <a:pt x="49" y="0"/>
                    <a:pt x="26" y="18"/>
                    <a:pt x="14" y="6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206" name="Freeform 110"/>
            <p:cNvSpPr>
              <a:spLocks/>
            </p:cNvSpPr>
            <p:nvPr/>
          </p:nvSpPr>
          <p:spPr bwMode="invGray">
            <a:xfrm>
              <a:off x="3040" y="1987"/>
              <a:ext cx="20" cy="16"/>
            </a:xfrm>
            <a:custGeom>
              <a:avLst/>
              <a:gdLst>
                <a:gd name="T0" fmla="*/ 11 w 27"/>
                <a:gd name="T1" fmla="*/ 0 h 22"/>
                <a:gd name="T2" fmla="*/ 3 w 27"/>
                <a:gd name="T3" fmla="*/ 12 h 22"/>
                <a:gd name="T4" fmla="*/ 19 w 27"/>
                <a:gd name="T5" fmla="*/ 22 h 22"/>
                <a:gd name="T6" fmla="*/ 11 w 27"/>
                <a:gd name="T7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22">
                  <a:moveTo>
                    <a:pt x="11" y="0"/>
                  </a:moveTo>
                  <a:cubicBezTo>
                    <a:pt x="8" y="4"/>
                    <a:pt x="0" y="8"/>
                    <a:pt x="3" y="12"/>
                  </a:cubicBezTo>
                  <a:cubicBezTo>
                    <a:pt x="6" y="17"/>
                    <a:pt x="19" y="22"/>
                    <a:pt x="19" y="22"/>
                  </a:cubicBezTo>
                  <a:cubicBezTo>
                    <a:pt x="27" y="10"/>
                    <a:pt x="15" y="11"/>
                    <a:pt x="11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207" name="Freeform 111"/>
            <p:cNvSpPr>
              <a:spLocks/>
            </p:cNvSpPr>
            <p:nvPr/>
          </p:nvSpPr>
          <p:spPr bwMode="invGray">
            <a:xfrm>
              <a:off x="3022" y="2005"/>
              <a:ext cx="15" cy="13"/>
            </a:xfrm>
            <a:custGeom>
              <a:avLst/>
              <a:gdLst>
                <a:gd name="T0" fmla="*/ 11 w 20"/>
                <a:gd name="T1" fmla="*/ 0 h 18"/>
                <a:gd name="T2" fmla="*/ 9 w 20"/>
                <a:gd name="T3" fmla="*/ 18 h 18"/>
                <a:gd name="T4" fmla="*/ 11 w 20"/>
                <a:gd name="T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8">
                  <a:moveTo>
                    <a:pt x="11" y="0"/>
                  </a:moveTo>
                  <a:cubicBezTo>
                    <a:pt x="1" y="14"/>
                    <a:pt x="0" y="9"/>
                    <a:pt x="9" y="18"/>
                  </a:cubicBezTo>
                  <a:cubicBezTo>
                    <a:pt x="20" y="14"/>
                    <a:pt x="16" y="18"/>
                    <a:pt x="11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208" name="Freeform 112"/>
            <p:cNvSpPr>
              <a:spLocks/>
            </p:cNvSpPr>
            <p:nvPr/>
          </p:nvSpPr>
          <p:spPr bwMode="invGray">
            <a:xfrm>
              <a:off x="4162" y="2021"/>
              <a:ext cx="18" cy="33"/>
            </a:xfrm>
            <a:custGeom>
              <a:avLst/>
              <a:gdLst>
                <a:gd name="T0" fmla="*/ 24 w 24"/>
                <a:gd name="T1" fmla="*/ 0 h 44"/>
                <a:gd name="T2" fmla="*/ 8 w 24"/>
                <a:gd name="T3" fmla="*/ 16 h 44"/>
                <a:gd name="T4" fmla="*/ 0 w 24"/>
                <a:gd name="T5" fmla="*/ 34 h 44"/>
                <a:gd name="T6" fmla="*/ 16 w 24"/>
                <a:gd name="T7" fmla="*/ 40 h 44"/>
                <a:gd name="T8" fmla="*/ 24 w 24"/>
                <a:gd name="T9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4">
                  <a:moveTo>
                    <a:pt x="24" y="0"/>
                  </a:moveTo>
                  <a:cubicBezTo>
                    <a:pt x="19" y="7"/>
                    <a:pt x="15" y="11"/>
                    <a:pt x="8" y="16"/>
                  </a:cubicBezTo>
                  <a:cubicBezTo>
                    <a:pt x="4" y="21"/>
                    <a:pt x="0" y="34"/>
                    <a:pt x="0" y="34"/>
                  </a:cubicBezTo>
                  <a:cubicBezTo>
                    <a:pt x="3" y="44"/>
                    <a:pt x="7" y="42"/>
                    <a:pt x="16" y="40"/>
                  </a:cubicBezTo>
                  <a:cubicBezTo>
                    <a:pt x="20" y="27"/>
                    <a:pt x="24" y="14"/>
                    <a:pt x="24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209" name="Freeform 113"/>
            <p:cNvSpPr>
              <a:spLocks/>
            </p:cNvSpPr>
            <p:nvPr/>
          </p:nvSpPr>
          <p:spPr bwMode="invGray">
            <a:xfrm>
              <a:off x="3278" y="3473"/>
              <a:ext cx="31" cy="18"/>
            </a:xfrm>
            <a:custGeom>
              <a:avLst/>
              <a:gdLst>
                <a:gd name="T0" fmla="*/ 30 w 41"/>
                <a:gd name="T1" fmla="*/ 0 h 24"/>
                <a:gd name="T2" fmla="*/ 26 w 41"/>
                <a:gd name="T3" fmla="*/ 24 h 24"/>
                <a:gd name="T4" fmla="*/ 30 w 41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4">
                  <a:moveTo>
                    <a:pt x="30" y="0"/>
                  </a:moveTo>
                  <a:cubicBezTo>
                    <a:pt x="4" y="4"/>
                    <a:pt x="0" y="17"/>
                    <a:pt x="26" y="24"/>
                  </a:cubicBezTo>
                  <a:cubicBezTo>
                    <a:pt x="41" y="19"/>
                    <a:pt x="38" y="10"/>
                    <a:pt x="30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210" name="Freeform 114"/>
            <p:cNvSpPr>
              <a:spLocks/>
            </p:cNvSpPr>
            <p:nvPr/>
          </p:nvSpPr>
          <p:spPr bwMode="invGray">
            <a:xfrm>
              <a:off x="3318" y="3466"/>
              <a:ext cx="10" cy="15"/>
            </a:xfrm>
            <a:custGeom>
              <a:avLst/>
              <a:gdLst>
                <a:gd name="T0" fmla="*/ 10 w 13"/>
                <a:gd name="T1" fmla="*/ 5 h 20"/>
                <a:gd name="T2" fmla="*/ 1 w 13"/>
                <a:gd name="T3" fmla="*/ 11 h 20"/>
                <a:gd name="T4" fmla="*/ 9 w 13"/>
                <a:gd name="T5" fmla="*/ 20 h 20"/>
                <a:gd name="T6" fmla="*/ 10 w 13"/>
                <a:gd name="T7" fmla="*/ 5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20">
                  <a:moveTo>
                    <a:pt x="10" y="5"/>
                  </a:moveTo>
                  <a:cubicBezTo>
                    <a:pt x="3" y="0"/>
                    <a:pt x="5" y="6"/>
                    <a:pt x="1" y="11"/>
                  </a:cubicBezTo>
                  <a:cubicBezTo>
                    <a:pt x="0" y="18"/>
                    <a:pt x="2" y="19"/>
                    <a:pt x="9" y="20"/>
                  </a:cubicBezTo>
                  <a:cubicBezTo>
                    <a:pt x="13" y="14"/>
                    <a:pt x="10" y="12"/>
                    <a:pt x="10" y="5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211" name="Freeform 115"/>
            <p:cNvSpPr>
              <a:spLocks/>
            </p:cNvSpPr>
            <p:nvPr/>
          </p:nvSpPr>
          <p:spPr bwMode="invGray">
            <a:xfrm>
              <a:off x="3251" y="3312"/>
              <a:ext cx="9" cy="15"/>
            </a:xfrm>
            <a:custGeom>
              <a:avLst/>
              <a:gdLst>
                <a:gd name="T0" fmla="*/ 10 w 13"/>
                <a:gd name="T1" fmla="*/ 5 h 20"/>
                <a:gd name="T2" fmla="*/ 1 w 13"/>
                <a:gd name="T3" fmla="*/ 11 h 20"/>
                <a:gd name="T4" fmla="*/ 9 w 13"/>
                <a:gd name="T5" fmla="*/ 20 h 20"/>
                <a:gd name="T6" fmla="*/ 10 w 13"/>
                <a:gd name="T7" fmla="*/ 5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20">
                  <a:moveTo>
                    <a:pt x="10" y="5"/>
                  </a:moveTo>
                  <a:cubicBezTo>
                    <a:pt x="3" y="0"/>
                    <a:pt x="5" y="6"/>
                    <a:pt x="1" y="11"/>
                  </a:cubicBezTo>
                  <a:cubicBezTo>
                    <a:pt x="0" y="18"/>
                    <a:pt x="2" y="19"/>
                    <a:pt x="9" y="20"/>
                  </a:cubicBezTo>
                  <a:cubicBezTo>
                    <a:pt x="13" y="14"/>
                    <a:pt x="10" y="12"/>
                    <a:pt x="10" y="5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212" name="Freeform 116"/>
            <p:cNvSpPr>
              <a:spLocks/>
            </p:cNvSpPr>
            <p:nvPr/>
          </p:nvSpPr>
          <p:spPr bwMode="invGray">
            <a:xfrm>
              <a:off x="3311" y="3239"/>
              <a:ext cx="11" cy="19"/>
            </a:xfrm>
            <a:custGeom>
              <a:avLst/>
              <a:gdLst>
                <a:gd name="T0" fmla="*/ 6 w 14"/>
                <a:gd name="T1" fmla="*/ 0 h 25"/>
                <a:gd name="T2" fmla="*/ 0 w 14"/>
                <a:gd name="T3" fmla="*/ 13 h 25"/>
                <a:gd name="T4" fmla="*/ 12 w 14"/>
                <a:gd name="T5" fmla="*/ 24 h 25"/>
                <a:gd name="T6" fmla="*/ 6 w 14"/>
                <a:gd name="T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25">
                  <a:moveTo>
                    <a:pt x="6" y="0"/>
                  </a:moveTo>
                  <a:cubicBezTo>
                    <a:pt x="4" y="5"/>
                    <a:pt x="3" y="9"/>
                    <a:pt x="0" y="13"/>
                  </a:cubicBezTo>
                  <a:cubicBezTo>
                    <a:pt x="1" y="24"/>
                    <a:pt x="1" y="25"/>
                    <a:pt x="12" y="24"/>
                  </a:cubicBezTo>
                  <a:cubicBezTo>
                    <a:pt x="14" y="12"/>
                    <a:pt x="8" y="10"/>
                    <a:pt x="6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213" name="Freeform 117"/>
            <p:cNvSpPr>
              <a:spLocks/>
            </p:cNvSpPr>
            <p:nvPr/>
          </p:nvSpPr>
          <p:spPr bwMode="invGray">
            <a:xfrm>
              <a:off x="3287" y="3238"/>
              <a:ext cx="11" cy="19"/>
            </a:xfrm>
            <a:custGeom>
              <a:avLst/>
              <a:gdLst>
                <a:gd name="T0" fmla="*/ 6 w 14"/>
                <a:gd name="T1" fmla="*/ 0 h 25"/>
                <a:gd name="T2" fmla="*/ 0 w 14"/>
                <a:gd name="T3" fmla="*/ 13 h 25"/>
                <a:gd name="T4" fmla="*/ 12 w 14"/>
                <a:gd name="T5" fmla="*/ 24 h 25"/>
                <a:gd name="T6" fmla="*/ 6 w 14"/>
                <a:gd name="T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25">
                  <a:moveTo>
                    <a:pt x="6" y="0"/>
                  </a:moveTo>
                  <a:cubicBezTo>
                    <a:pt x="4" y="5"/>
                    <a:pt x="3" y="9"/>
                    <a:pt x="0" y="13"/>
                  </a:cubicBezTo>
                  <a:cubicBezTo>
                    <a:pt x="1" y="24"/>
                    <a:pt x="1" y="25"/>
                    <a:pt x="12" y="24"/>
                  </a:cubicBezTo>
                  <a:cubicBezTo>
                    <a:pt x="14" y="12"/>
                    <a:pt x="8" y="10"/>
                    <a:pt x="6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214" name="Freeform 118"/>
            <p:cNvSpPr>
              <a:spLocks/>
            </p:cNvSpPr>
            <p:nvPr/>
          </p:nvSpPr>
          <p:spPr bwMode="invGray">
            <a:xfrm>
              <a:off x="3276" y="3260"/>
              <a:ext cx="10" cy="15"/>
            </a:xfrm>
            <a:custGeom>
              <a:avLst/>
              <a:gdLst>
                <a:gd name="T0" fmla="*/ 10 w 13"/>
                <a:gd name="T1" fmla="*/ 5 h 20"/>
                <a:gd name="T2" fmla="*/ 1 w 13"/>
                <a:gd name="T3" fmla="*/ 11 h 20"/>
                <a:gd name="T4" fmla="*/ 9 w 13"/>
                <a:gd name="T5" fmla="*/ 20 h 20"/>
                <a:gd name="T6" fmla="*/ 10 w 13"/>
                <a:gd name="T7" fmla="*/ 5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20">
                  <a:moveTo>
                    <a:pt x="10" y="5"/>
                  </a:moveTo>
                  <a:cubicBezTo>
                    <a:pt x="3" y="0"/>
                    <a:pt x="5" y="6"/>
                    <a:pt x="1" y="11"/>
                  </a:cubicBezTo>
                  <a:cubicBezTo>
                    <a:pt x="0" y="18"/>
                    <a:pt x="2" y="19"/>
                    <a:pt x="9" y="20"/>
                  </a:cubicBezTo>
                  <a:cubicBezTo>
                    <a:pt x="13" y="14"/>
                    <a:pt x="10" y="12"/>
                    <a:pt x="10" y="5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215" name="Freeform 119"/>
            <p:cNvSpPr>
              <a:spLocks/>
            </p:cNvSpPr>
            <p:nvPr/>
          </p:nvSpPr>
          <p:spPr bwMode="invGray">
            <a:xfrm>
              <a:off x="3251" y="3294"/>
              <a:ext cx="9" cy="15"/>
            </a:xfrm>
            <a:custGeom>
              <a:avLst/>
              <a:gdLst>
                <a:gd name="T0" fmla="*/ 10 w 13"/>
                <a:gd name="T1" fmla="*/ 5 h 20"/>
                <a:gd name="T2" fmla="*/ 1 w 13"/>
                <a:gd name="T3" fmla="*/ 11 h 20"/>
                <a:gd name="T4" fmla="*/ 9 w 13"/>
                <a:gd name="T5" fmla="*/ 20 h 20"/>
                <a:gd name="T6" fmla="*/ 10 w 13"/>
                <a:gd name="T7" fmla="*/ 5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20">
                  <a:moveTo>
                    <a:pt x="10" y="5"/>
                  </a:moveTo>
                  <a:cubicBezTo>
                    <a:pt x="3" y="0"/>
                    <a:pt x="5" y="6"/>
                    <a:pt x="1" y="11"/>
                  </a:cubicBezTo>
                  <a:cubicBezTo>
                    <a:pt x="0" y="18"/>
                    <a:pt x="2" y="19"/>
                    <a:pt x="9" y="20"/>
                  </a:cubicBezTo>
                  <a:cubicBezTo>
                    <a:pt x="13" y="14"/>
                    <a:pt x="10" y="12"/>
                    <a:pt x="10" y="5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216" name="Freeform 120"/>
            <p:cNvSpPr>
              <a:spLocks/>
            </p:cNvSpPr>
            <p:nvPr/>
          </p:nvSpPr>
          <p:spPr bwMode="invGray">
            <a:xfrm>
              <a:off x="3270" y="3281"/>
              <a:ext cx="10" cy="15"/>
            </a:xfrm>
            <a:custGeom>
              <a:avLst/>
              <a:gdLst>
                <a:gd name="T0" fmla="*/ 10 w 13"/>
                <a:gd name="T1" fmla="*/ 5 h 20"/>
                <a:gd name="T2" fmla="*/ 1 w 13"/>
                <a:gd name="T3" fmla="*/ 11 h 20"/>
                <a:gd name="T4" fmla="*/ 9 w 13"/>
                <a:gd name="T5" fmla="*/ 20 h 20"/>
                <a:gd name="T6" fmla="*/ 10 w 13"/>
                <a:gd name="T7" fmla="*/ 5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20">
                  <a:moveTo>
                    <a:pt x="10" y="5"/>
                  </a:moveTo>
                  <a:cubicBezTo>
                    <a:pt x="3" y="0"/>
                    <a:pt x="5" y="6"/>
                    <a:pt x="1" y="11"/>
                  </a:cubicBezTo>
                  <a:cubicBezTo>
                    <a:pt x="0" y="18"/>
                    <a:pt x="2" y="19"/>
                    <a:pt x="9" y="20"/>
                  </a:cubicBezTo>
                  <a:cubicBezTo>
                    <a:pt x="13" y="14"/>
                    <a:pt x="10" y="12"/>
                    <a:pt x="10" y="5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217" name="Freeform 121"/>
            <p:cNvSpPr>
              <a:spLocks/>
            </p:cNvSpPr>
            <p:nvPr/>
          </p:nvSpPr>
          <p:spPr bwMode="invGray">
            <a:xfrm>
              <a:off x="2537" y="2293"/>
              <a:ext cx="10" cy="15"/>
            </a:xfrm>
            <a:custGeom>
              <a:avLst/>
              <a:gdLst>
                <a:gd name="T0" fmla="*/ 10 w 13"/>
                <a:gd name="T1" fmla="*/ 5 h 20"/>
                <a:gd name="T2" fmla="*/ 1 w 13"/>
                <a:gd name="T3" fmla="*/ 11 h 20"/>
                <a:gd name="T4" fmla="*/ 9 w 13"/>
                <a:gd name="T5" fmla="*/ 20 h 20"/>
                <a:gd name="T6" fmla="*/ 10 w 13"/>
                <a:gd name="T7" fmla="*/ 5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20">
                  <a:moveTo>
                    <a:pt x="10" y="5"/>
                  </a:moveTo>
                  <a:cubicBezTo>
                    <a:pt x="3" y="0"/>
                    <a:pt x="5" y="6"/>
                    <a:pt x="1" y="11"/>
                  </a:cubicBezTo>
                  <a:cubicBezTo>
                    <a:pt x="0" y="18"/>
                    <a:pt x="2" y="19"/>
                    <a:pt x="9" y="20"/>
                  </a:cubicBezTo>
                  <a:cubicBezTo>
                    <a:pt x="13" y="14"/>
                    <a:pt x="10" y="12"/>
                    <a:pt x="10" y="5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218" name="Freeform 122"/>
            <p:cNvSpPr>
              <a:spLocks/>
            </p:cNvSpPr>
            <p:nvPr/>
          </p:nvSpPr>
          <p:spPr bwMode="invGray">
            <a:xfrm>
              <a:off x="2476" y="2259"/>
              <a:ext cx="10" cy="15"/>
            </a:xfrm>
            <a:custGeom>
              <a:avLst/>
              <a:gdLst>
                <a:gd name="T0" fmla="*/ 10 w 13"/>
                <a:gd name="T1" fmla="*/ 5 h 20"/>
                <a:gd name="T2" fmla="*/ 1 w 13"/>
                <a:gd name="T3" fmla="*/ 11 h 20"/>
                <a:gd name="T4" fmla="*/ 9 w 13"/>
                <a:gd name="T5" fmla="*/ 20 h 20"/>
                <a:gd name="T6" fmla="*/ 10 w 13"/>
                <a:gd name="T7" fmla="*/ 5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20">
                  <a:moveTo>
                    <a:pt x="10" y="5"/>
                  </a:moveTo>
                  <a:cubicBezTo>
                    <a:pt x="3" y="0"/>
                    <a:pt x="5" y="6"/>
                    <a:pt x="1" y="11"/>
                  </a:cubicBezTo>
                  <a:cubicBezTo>
                    <a:pt x="0" y="18"/>
                    <a:pt x="2" y="19"/>
                    <a:pt x="9" y="20"/>
                  </a:cubicBezTo>
                  <a:cubicBezTo>
                    <a:pt x="13" y="14"/>
                    <a:pt x="10" y="12"/>
                    <a:pt x="10" y="5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219" name="Freeform 123"/>
            <p:cNvSpPr>
              <a:spLocks/>
            </p:cNvSpPr>
            <p:nvPr/>
          </p:nvSpPr>
          <p:spPr bwMode="invGray">
            <a:xfrm>
              <a:off x="2238" y="2042"/>
              <a:ext cx="2060" cy="1644"/>
            </a:xfrm>
            <a:custGeom>
              <a:avLst/>
              <a:gdLst>
                <a:gd name="T0" fmla="*/ 452 w 2060"/>
                <a:gd name="T1" fmla="*/ 653 h 1644"/>
                <a:gd name="T2" fmla="*/ 333 w 2060"/>
                <a:gd name="T3" fmla="*/ 595 h 1644"/>
                <a:gd name="T4" fmla="*/ 158 w 2060"/>
                <a:gd name="T5" fmla="*/ 645 h 1644"/>
                <a:gd name="T6" fmla="*/ 46 w 2060"/>
                <a:gd name="T7" fmla="*/ 759 h 1644"/>
                <a:gd name="T8" fmla="*/ 12 w 2060"/>
                <a:gd name="T9" fmla="*/ 941 h 1644"/>
                <a:gd name="T10" fmla="*/ 146 w 2060"/>
                <a:gd name="T11" fmla="*/ 1059 h 1644"/>
                <a:gd name="T12" fmla="*/ 308 w 2060"/>
                <a:gd name="T13" fmla="*/ 1041 h 1644"/>
                <a:gd name="T14" fmla="*/ 396 w 2060"/>
                <a:gd name="T15" fmla="*/ 1138 h 1644"/>
                <a:gd name="T16" fmla="*/ 452 w 2060"/>
                <a:gd name="T17" fmla="*/ 1447 h 1644"/>
                <a:gd name="T18" fmla="*/ 497 w 2060"/>
                <a:gd name="T19" fmla="*/ 1628 h 1644"/>
                <a:gd name="T20" fmla="*/ 704 w 2060"/>
                <a:gd name="T21" fmla="*/ 1574 h 1644"/>
                <a:gd name="T22" fmla="*/ 817 w 2060"/>
                <a:gd name="T23" fmla="*/ 1380 h 1644"/>
                <a:gd name="T24" fmla="*/ 885 w 2060"/>
                <a:gd name="T25" fmla="*/ 1153 h 1644"/>
                <a:gd name="T26" fmla="*/ 998 w 2060"/>
                <a:gd name="T27" fmla="*/ 999 h 1644"/>
                <a:gd name="T28" fmla="*/ 796 w 2060"/>
                <a:gd name="T29" fmla="*/ 856 h 1644"/>
                <a:gd name="T30" fmla="*/ 817 w 2060"/>
                <a:gd name="T31" fmla="*/ 819 h 1644"/>
                <a:gd name="T32" fmla="*/ 1003 w 2060"/>
                <a:gd name="T33" fmla="*/ 916 h 1644"/>
                <a:gd name="T34" fmla="*/ 1098 w 2060"/>
                <a:gd name="T35" fmla="*/ 792 h 1644"/>
                <a:gd name="T36" fmla="*/ 1046 w 2060"/>
                <a:gd name="T37" fmla="*/ 763 h 1644"/>
                <a:gd name="T38" fmla="*/ 929 w 2060"/>
                <a:gd name="T39" fmla="*/ 716 h 1644"/>
                <a:gd name="T40" fmla="*/ 1141 w 2060"/>
                <a:gd name="T41" fmla="*/ 761 h 1644"/>
                <a:gd name="T42" fmla="*/ 1296 w 2060"/>
                <a:gd name="T43" fmla="*/ 852 h 1644"/>
                <a:gd name="T44" fmla="*/ 1373 w 2060"/>
                <a:gd name="T45" fmla="*/ 1033 h 1644"/>
                <a:gd name="T46" fmla="*/ 1608 w 2060"/>
                <a:gd name="T47" fmla="*/ 847 h 1644"/>
                <a:gd name="T48" fmla="*/ 1704 w 2060"/>
                <a:gd name="T49" fmla="*/ 1030 h 1644"/>
                <a:gd name="T50" fmla="*/ 1707 w 2060"/>
                <a:gd name="T51" fmla="*/ 874 h 1644"/>
                <a:gd name="T52" fmla="*/ 1759 w 2060"/>
                <a:gd name="T53" fmla="*/ 800 h 1644"/>
                <a:gd name="T54" fmla="*/ 1783 w 2060"/>
                <a:gd name="T55" fmla="*/ 544 h 1644"/>
                <a:gd name="T56" fmla="*/ 1824 w 2060"/>
                <a:gd name="T57" fmla="*/ 528 h 1644"/>
                <a:gd name="T58" fmla="*/ 1844 w 2060"/>
                <a:gd name="T59" fmla="*/ 427 h 1644"/>
                <a:gd name="T60" fmla="*/ 1805 w 2060"/>
                <a:gd name="T61" fmla="*/ 226 h 1644"/>
                <a:gd name="T62" fmla="*/ 1899 w 2060"/>
                <a:gd name="T63" fmla="*/ 108 h 1644"/>
                <a:gd name="T64" fmla="*/ 1947 w 2060"/>
                <a:gd name="T65" fmla="*/ 209 h 1644"/>
                <a:gd name="T66" fmla="*/ 1943 w 2060"/>
                <a:gd name="T67" fmla="*/ 123 h 1644"/>
                <a:gd name="T68" fmla="*/ 1975 w 2060"/>
                <a:gd name="T69" fmla="*/ 51 h 1644"/>
                <a:gd name="T70" fmla="*/ 2038 w 2060"/>
                <a:gd name="T71" fmla="*/ 0 h 1644"/>
                <a:gd name="T72" fmla="*/ 1820 w 2060"/>
                <a:gd name="T73" fmla="*/ 63 h 1644"/>
                <a:gd name="T74" fmla="*/ 1583 w 2060"/>
                <a:gd name="T75" fmla="*/ 83 h 1644"/>
                <a:gd name="T76" fmla="*/ 1349 w 2060"/>
                <a:gd name="T77" fmla="*/ 30 h 1644"/>
                <a:gd name="T78" fmla="*/ 1132 w 2060"/>
                <a:gd name="T79" fmla="*/ 65 h 1644"/>
                <a:gd name="T80" fmla="*/ 1040 w 2060"/>
                <a:gd name="T81" fmla="*/ 170 h 1644"/>
                <a:gd name="T82" fmla="*/ 926 w 2060"/>
                <a:gd name="T83" fmla="*/ 137 h 1644"/>
                <a:gd name="T84" fmla="*/ 758 w 2060"/>
                <a:gd name="T85" fmla="*/ 183 h 1644"/>
                <a:gd name="T86" fmla="*/ 667 w 2060"/>
                <a:gd name="T87" fmla="*/ 140 h 1644"/>
                <a:gd name="T88" fmla="*/ 364 w 2060"/>
                <a:gd name="T89" fmla="*/ 248 h 1644"/>
                <a:gd name="T90" fmla="*/ 535 w 2060"/>
                <a:gd name="T91" fmla="*/ 213 h 1644"/>
                <a:gd name="T92" fmla="*/ 638 w 2060"/>
                <a:gd name="T93" fmla="*/ 276 h 1644"/>
                <a:gd name="T94" fmla="*/ 443 w 2060"/>
                <a:gd name="T95" fmla="*/ 357 h 1644"/>
                <a:gd name="T96" fmla="*/ 275 w 2060"/>
                <a:gd name="T97" fmla="*/ 416 h 1644"/>
                <a:gd name="T98" fmla="*/ 167 w 2060"/>
                <a:gd name="T99" fmla="*/ 537 h 1644"/>
                <a:gd name="T100" fmla="*/ 283 w 2060"/>
                <a:gd name="T101" fmla="*/ 552 h 1644"/>
                <a:gd name="T102" fmla="*/ 381 w 2060"/>
                <a:gd name="T103" fmla="*/ 573 h 1644"/>
                <a:gd name="T104" fmla="*/ 493 w 2060"/>
                <a:gd name="T105" fmla="*/ 590 h 1644"/>
                <a:gd name="T106" fmla="*/ 487 w 2060"/>
                <a:gd name="T107" fmla="*/ 512 h 1644"/>
                <a:gd name="T108" fmla="*/ 592 w 2060"/>
                <a:gd name="T109" fmla="*/ 548 h 1644"/>
                <a:gd name="T110" fmla="*/ 686 w 2060"/>
                <a:gd name="T111" fmla="*/ 470 h 1644"/>
                <a:gd name="T112" fmla="*/ 772 w 2060"/>
                <a:gd name="T113" fmla="*/ 480 h 1644"/>
                <a:gd name="T114" fmla="*/ 639 w 2060"/>
                <a:gd name="T115" fmla="*/ 598 h 1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060" h="1644">
                  <a:moveTo>
                    <a:pt x="697" y="677"/>
                  </a:moveTo>
                  <a:cubicBezTo>
                    <a:pt x="659" y="675"/>
                    <a:pt x="652" y="669"/>
                    <a:pt x="618" y="667"/>
                  </a:cubicBezTo>
                  <a:cubicBezTo>
                    <a:pt x="607" y="666"/>
                    <a:pt x="594" y="661"/>
                    <a:pt x="582" y="658"/>
                  </a:cubicBezTo>
                  <a:cubicBezTo>
                    <a:pt x="577" y="655"/>
                    <a:pt x="568" y="650"/>
                    <a:pt x="568" y="650"/>
                  </a:cubicBezTo>
                  <a:cubicBezTo>
                    <a:pt x="551" y="652"/>
                    <a:pt x="557" y="655"/>
                    <a:pt x="546" y="658"/>
                  </a:cubicBezTo>
                  <a:cubicBezTo>
                    <a:pt x="540" y="667"/>
                    <a:pt x="542" y="669"/>
                    <a:pt x="546" y="677"/>
                  </a:cubicBezTo>
                  <a:cubicBezTo>
                    <a:pt x="548" y="680"/>
                    <a:pt x="550" y="686"/>
                    <a:pt x="550" y="686"/>
                  </a:cubicBezTo>
                  <a:cubicBezTo>
                    <a:pt x="526" y="694"/>
                    <a:pt x="506" y="678"/>
                    <a:pt x="488" y="670"/>
                  </a:cubicBezTo>
                  <a:cubicBezTo>
                    <a:pt x="481" y="653"/>
                    <a:pt x="472" y="655"/>
                    <a:pt x="452" y="653"/>
                  </a:cubicBezTo>
                  <a:cubicBezTo>
                    <a:pt x="446" y="648"/>
                    <a:pt x="444" y="648"/>
                    <a:pt x="437" y="650"/>
                  </a:cubicBezTo>
                  <a:cubicBezTo>
                    <a:pt x="427" y="647"/>
                    <a:pt x="433" y="648"/>
                    <a:pt x="423" y="642"/>
                  </a:cubicBezTo>
                  <a:cubicBezTo>
                    <a:pt x="421" y="641"/>
                    <a:pt x="418" y="639"/>
                    <a:pt x="418" y="639"/>
                  </a:cubicBezTo>
                  <a:cubicBezTo>
                    <a:pt x="416" y="638"/>
                    <a:pt x="413" y="633"/>
                    <a:pt x="413" y="630"/>
                  </a:cubicBezTo>
                  <a:cubicBezTo>
                    <a:pt x="415" y="625"/>
                    <a:pt x="418" y="616"/>
                    <a:pt x="418" y="616"/>
                  </a:cubicBezTo>
                  <a:cubicBezTo>
                    <a:pt x="416" y="592"/>
                    <a:pt x="421" y="588"/>
                    <a:pt x="398" y="591"/>
                  </a:cubicBezTo>
                  <a:cubicBezTo>
                    <a:pt x="390" y="598"/>
                    <a:pt x="390" y="595"/>
                    <a:pt x="381" y="592"/>
                  </a:cubicBezTo>
                  <a:cubicBezTo>
                    <a:pt x="370" y="592"/>
                    <a:pt x="361" y="595"/>
                    <a:pt x="348" y="597"/>
                  </a:cubicBezTo>
                  <a:cubicBezTo>
                    <a:pt x="344" y="595"/>
                    <a:pt x="337" y="597"/>
                    <a:pt x="333" y="595"/>
                  </a:cubicBezTo>
                  <a:cubicBezTo>
                    <a:pt x="331" y="594"/>
                    <a:pt x="330" y="592"/>
                    <a:pt x="328" y="592"/>
                  </a:cubicBezTo>
                  <a:cubicBezTo>
                    <a:pt x="314" y="591"/>
                    <a:pt x="296" y="597"/>
                    <a:pt x="283" y="602"/>
                  </a:cubicBezTo>
                  <a:cubicBezTo>
                    <a:pt x="276" y="603"/>
                    <a:pt x="268" y="606"/>
                    <a:pt x="260" y="608"/>
                  </a:cubicBezTo>
                  <a:cubicBezTo>
                    <a:pt x="255" y="609"/>
                    <a:pt x="246" y="613"/>
                    <a:pt x="246" y="613"/>
                  </a:cubicBezTo>
                  <a:cubicBezTo>
                    <a:pt x="228" y="611"/>
                    <a:pt x="209" y="609"/>
                    <a:pt x="189" y="611"/>
                  </a:cubicBezTo>
                  <a:cubicBezTo>
                    <a:pt x="184" y="613"/>
                    <a:pt x="180" y="614"/>
                    <a:pt x="175" y="617"/>
                  </a:cubicBezTo>
                  <a:cubicBezTo>
                    <a:pt x="173" y="619"/>
                    <a:pt x="173" y="620"/>
                    <a:pt x="173" y="622"/>
                  </a:cubicBezTo>
                  <a:cubicBezTo>
                    <a:pt x="172" y="623"/>
                    <a:pt x="169" y="623"/>
                    <a:pt x="169" y="625"/>
                  </a:cubicBezTo>
                  <a:cubicBezTo>
                    <a:pt x="163" y="634"/>
                    <a:pt x="167" y="641"/>
                    <a:pt x="158" y="645"/>
                  </a:cubicBezTo>
                  <a:cubicBezTo>
                    <a:pt x="153" y="648"/>
                    <a:pt x="149" y="652"/>
                    <a:pt x="144" y="655"/>
                  </a:cubicBezTo>
                  <a:cubicBezTo>
                    <a:pt x="141" y="656"/>
                    <a:pt x="135" y="659"/>
                    <a:pt x="135" y="659"/>
                  </a:cubicBezTo>
                  <a:cubicBezTo>
                    <a:pt x="133" y="664"/>
                    <a:pt x="130" y="666"/>
                    <a:pt x="130" y="669"/>
                  </a:cubicBezTo>
                  <a:cubicBezTo>
                    <a:pt x="128" y="677"/>
                    <a:pt x="132" y="691"/>
                    <a:pt x="124" y="698"/>
                  </a:cubicBezTo>
                  <a:cubicBezTo>
                    <a:pt x="118" y="703"/>
                    <a:pt x="108" y="709"/>
                    <a:pt x="101" y="711"/>
                  </a:cubicBezTo>
                  <a:cubicBezTo>
                    <a:pt x="101" y="711"/>
                    <a:pt x="90" y="716"/>
                    <a:pt x="87" y="716"/>
                  </a:cubicBezTo>
                  <a:cubicBezTo>
                    <a:pt x="85" y="717"/>
                    <a:pt x="82" y="717"/>
                    <a:pt x="82" y="717"/>
                  </a:cubicBezTo>
                  <a:cubicBezTo>
                    <a:pt x="76" y="725"/>
                    <a:pt x="68" y="733"/>
                    <a:pt x="60" y="738"/>
                  </a:cubicBezTo>
                  <a:cubicBezTo>
                    <a:pt x="56" y="745"/>
                    <a:pt x="53" y="755"/>
                    <a:pt x="46" y="759"/>
                  </a:cubicBezTo>
                  <a:cubicBezTo>
                    <a:pt x="43" y="764"/>
                    <a:pt x="37" y="767"/>
                    <a:pt x="31" y="773"/>
                  </a:cubicBezTo>
                  <a:cubicBezTo>
                    <a:pt x="26" y="780"/>
                    <a:pt x="25" y="789"/>
                    <a:pt x="23" y="797"/>
                  </a:cubicBezTo>
                  <a:cubicBezTo>
                    <a:pt x="20" y="803"/>
                    <a:pt x="19" y="809"/>
                    <a:pt x="17" y="816"/>
                  </a:cubicBezTo>
                  <a:cubicBezTo>
                    <a:pt x="15" y="817"/>
                    <a:pt x="14" y="824"/>
                    <a:pt x="14" y="824"/>
                  </a:cubicBezTo>
                  <a:cubicBezTo>
                    <a:pt x="15" y="831"/>
                    <a:pt x="26" y="842"/>
                    <a:pt x="26" y="842"/>
                  </a:cubicBezTo>
                  <a:cubicBezTo>
                    <a:pt x="26" y="847"/>
                    <a:pt x="17" y="855"/>
                    <a:pt x="17" y="855"/>
                  </a:cubicBezTo>
                  <a:cubicBezTo>
                    <a:pt x="14" y="863"/>
                    <a:pt x="17" y="867"/>
                    <a:pt x="25" y="870"/>
                  </a:cubicBezTo>
                  <a:cubicBezTo>
                    <a:pt x="28" y="884"/>
                    <a:pt x="17" y="902"/>
                    <a:pt x="6" y="909"/>
                  </a:cubicBezTo>
                  <a:cubicBezTo>
                    <a:pt x="0" y="927"/>
                    <a:pt x="5" y="927"/>
                    <a:pt x="12" y="941"/>
                  </a:cubicBezTo>
                  <a:cubicBezTo>
                    <a:pt x="23" y="963"/>
                    <a:pt x="29" y="969"/>
                    <a:pt x="53" y="977"/>
                  </a:cubicBezTo>
                  <a:cubicBezTo>
                    <a:pt x="60" y="986"/>
                    <a:pt x="56" y="983"/>
                    <a:pt x="63" y="989"/>
                  </a:cubicBezTo>
                  <a:cubicBezTo>
                    <a:pt x="62" y="994"/>
                    <a:pt x="59" y="997"/>
                    <a:pt x="59" y="1002"/>
                  </a:cubicBezTo>
                  <a:cubicBezTo>
                    <a:pt x="57" y="1009"/>
                    <a:pt x="70" y="1020"/>
                    <a:pt x="74" y="1027"/>
                  </a:cubicBezTo>
                  <a:cubicBezTo>
                    <a:pt x="77" y="1031"/>
                    <a:pt x="91" y="1036"/>
                    <a:pt x="91" y="1036"/>
                  </a:cubicBezTo>
                  <a:cubicBezTo>
                    <a:pt x="94" y="1036"/>
                    <a:pt x="96" y="1036"/>
                    <a:pt x="98" y="1034"/>
                  </a:cubicBezTo>
                  <a:cubicBezTo>
                    <a:pt x="99" y="1034"/>
                    <a:pt x="98" y="1031"/>
                    <a:pt x="99" y="1030"/>
                  </a:cubicBezTo>
                  <a:cubicBezTo>
                    <a:pt x="101" y="1030"/>
                    <a:pt x="107" y="1038"/>
                    <a:pt x="108" y="1038"/>
                  </a:cubicBezTo>
                  <a:cubicBezTo>
                    <a:pt x="119" y="1047"/>
                    <a:pt x="133" y="1055"/>
                    <a:pt x="146" y="1059"/>
                  </a:cubicBezTo>
                  <a:cubicBezTo>
                    <a:pt x="149" y="1067"/>
                    <a:pt x="152" y="1066"/>
                    <a:pt x="159" y="1064"/>
                  </a:cubicBezTo>
                  <a:cubicBezTo>
                    <a:pt x="163" y="1061"/>
                    <a:pt x="166" y="1059"/>
                    <a:pt x="169" y="1058"/>
                  </a:cubicBezTo>
                  <a:cubicBezTo>
                    <a:pt x="172" y="1056"/>
                    <a:pt x="178" y="1055"/>
                    <a:pt x="178" y="1055"/>
                  </a:cubicBezTo>
                  <a:cubicBezTo>
                    <a:pt x="192" y="1059"/>
                    <a:pt x="209" y="1061"/>
                    <a:pt x="224" y="1063"/>
                  </a:cubicBezTo>
                  <a:cubicBezTo>
                    <a:pt x="231" y="1067"/>
                    <a:pt x="229" y="1070"/>
                    <a:pt x="238" y="1069"/>
                  </a:cubicBezTo>
                  <a:cubicBezTo>
                    <a:pt x="238" y="1063"/>
                    <a:pt x="238" y="1056"/>
                    <a:pt x="238" y="1050"/>
                  </a:cubicBezTo>
                  <a:cubicBezTo>
                    <a:pt x="241" y="1041"/>
                    <a:pt x="257" y="1059"/>
                    <a:pt x="260" y="1061"/>
                  </a:cubicBezTo>
                  <a:cubicBezTo>
                    <a:pt x="266" y="1050"/>
                    <a:pt x="279" y="1052"/>
                    <a:pt x="291" y="1050"/>
                  </a:cubicBezTo>
                  <a:cubicBezTo>
                    <a:pt x="297" y="1049"/>
                    <a:pt x="302" y="1044"/>
                    <a:pt x="308" y="1041"/>
                  </a:cubicBezTo>
                  <a:cubicBezTo>
                    <a:pt x="319" y="1042"/>
                    <a:pt x="330" y="1045"/>
                    <a:pt x="341" y="1049"/>
                  </a:cubicBezTo>
                  <a:cubicBezTo>
                    <a:pt x="342" y="1050"/>
                    <a:pt x="344" y="1055"/>
                    <a:pt x="344" y="1058"/>
                  </a:cubicBezTo>
                  <a:cubicBezTo>
                    <a:pt x="344" y="1061"/>
                    <a:pt x="342" y="1067"/>
                    <a:pt x="342" y="1067"/>
                  </a:cubicBezTo>
                  <a:cubicBezTo>
                    <a:pt x="347" y="1070"/>
                    <a:pt x="355" y="1072"/>
                    <a:pt x="361" y="1075"/>
                  </a:cubicBezTo>
                  <a:cubicBezTo>
                    <a:pt x="362" y="1075"/>
                    <a:pt x="365" y="1077"/>
                    <a:pt x="365" y="1077"/>
                  </a:cubicBezTo>
                  <a:cubicBezTo>
                    <a:pt x="375" y="1074"/>
                    <a:pt x="384" y="1074"/>
                    <a:pt x="393" y="1080"/>
                  </a:cubicBezTo>
                  <a:cubicBezTo>
                    <a:pt x="396" y="1083"/>
                    <a:pt x="398" y="1088"/>
                    <a:pt x="401" y="1092"/>
                  </a:cubicBezTo>
                  <a:cubicBezTo>
                    <a:pt x="404" y="1095"/>
                    <a:pt x="407" y="1102"/>
                    <a:pt x="407" y="1102"/>
                  </a:cubicBezTo>
                  <a:cubicBezTo>
                    <a:pt x="404" y="1114"/>
                    <a:pt x="399" y="1127"/>
                    <a:pt x="396" y="1138"/>
                  </a:cubicBezTo>
                  <a:cubicBezTo>
                    <a:pt x="393" y="1147"/>
                    <a:pt x="395" y="1141"/>
                    <a:pt x="389" y="1152"/>
                  </a:cubicBezTo>
                  <a:cubicBezTo>
                    <a:pt x="387" y="1153"/>
                    <a:pt x="385" y="1156"/>
                    <a:pt x="385" y="1156"/>
                  </a:cubicBezTo>
                  <a:cubicBezTo>
                    <a:pt x="389" y="1185"/>
                    <a:pt x="396" y="1180"/>
                    <a:pt x="410" y="1197"/>
                  </a:cubicBezTo>
                  <a:cubicBezTo>
                    <a:pt x="427" y="1219"/>
                    <a:pt x="440" y="1239"/>
                    <a:pt x="447" y="1266"/>
                  </a:cubicBezTo>
                  <a:cubicBezTo>
                    <a:pt x="446" y="1280"/>
                    <a:pt x="452" y="1314"/>
                    <a:pt x="435" y="1325"/>
                  </a:cubicBezTo>
                  <a:cubicBezTo>
                    <a:pt x="427" y="1347"/>
                    <a:pt x="433" y="1325"/>
                    <a:pt x="430" y="1367"/>
                  </a:cubicBezTo>
                  <a:cubicBezTo>
                    <a:pt x="429" y="1377"/>
                    <a:pt x="421" y="1381"/>
                    <a:pt x="418" y="1391"/>
                  </a:cubicBezTo>
                  <a:cubicBezTo>
                    <a:pt x="421" y="1413"/>
                    <a:pt x="430" y="1422"/>
                    <a:pt x="446" y="1438"/>
                  </a:cubicBezTo>
                  <a:cubicBezTo>
                    <a:pt x="449" y="1441"/>
                    <a:pt x="450" y="1442"/>
                    <a:pt x="452" y="1447"/>
                  </a:cubicBezTo>
                  <a:cubicBezTo>
                    <a:pt x="454" y="1450"/>
                    <a:pt x="455" y="1456"/>
                    <a:pt x="455" y="1456"/>
                  </a:cubicBezTo>
                  <a:cubicBezTo>
                    <a:pt x="457" y="1475"/>
                    <a:pt x="458" y="1488"/>
                    <a:pt x="460" y="1505"/>
                  </a:cubicBezTo>
                  <a:cubicBezTo>
                    <a:pt x="461" y="1514"/>
                    <a:pt x="461" y="1511"/>
                    <a:pt x="464" y="1522"/>
                  </a:cubicBezTo>
                  <a:cubicBezTo>
                    <a:pt x="466" y="1524"/>
                    <a:pt x="466" y="1527"/>
                    <a:pt x="466" y="1527"/>
                  </a:cubicBezTo>
                  <a:cubicBezTo>
                    <a:pt x="468" y="1542"/>
                    <a:pt x="469" y="1552"/>
                    <a:pt x="481" y="1561"/>
                  </a:cubicBezTo>
                  <a:cubicBezTo>
                    <a:pt x="485" y="1566"/>
                    <a:pt x="488" y="1569"/>
                    <a:pt x="494" y="1572"/>
                  </a:cubicBezTo>
                  <a:cubicBezTo>
                    <a:pt x="497" y="1585"/>
                    <a:pt x="503" y="1597"/>
                    <a:pt x="506" y="1610"/>
                  </a:cubicBezTo>
                  <a:cubicBezTo>
                    <a:pt x="506" y="1614"/>
                    <a:pt x="508" y="1619"/>
                    <a:pt x="505" y="1622"/>
                  </a:cubicBezTo>
                  <a:cubicBezTo>
                    <a:pt x="503" y="1625"/>
                    <a:pt x="497" y="1628"/>
                    <a:pt x="497" y="1628"/>
                  </a:cubicBezTo>
                  <a:cubicBezTo>
                    <a:pt x="488" y="1642"/>
                    <a:pt x="509" y="1644"/>
                    <a:pt x="517" y="1644"/>
                  </a:cubicBezTo>
                  <a:cubicBezTo>
                    <a:pt x="539" y="1639"/>
                    <a:pt x="557" y="1635"/>
                    <a:pt x="579" y="1633"/>
                  </a:cubicBezTo>
                  <a:cubicBezTo>
                    <a:pt x="598" y="1630"/>
                    <a:pt x="613" y="1627"/>
                    <a:pt x="632" y="1624"/>
                  </a:cubicBezTo>
                  <a:cubicBezTo>
                    <a:pt x="635" y="1624"/>
                    <a:pt x="638" y="1622"/>
                    <a:pt x="641" y="1621"/>
                  </a:cubicBezTo>
                  <a:cubicBezTo>
                    <a:pt x="642" y="1621"/>
                    <a:pt x="644" y="1619"/>
                    <a:pt x="646" y="1617"/>
                  </a:cubicBezTo>
                  <a:cubicBezTo>
                    <a:pt x="649" y="1617"/>
                    <a:pt x="655" y="1616"/>
                    <a:pt x="655" y="1616"/>
                  </a:cubicBezTo>
                  <a:cubicBezTo>
                    <a:pt x="659" y="1610"/>
                    <a:pt x="664" y="1603"/>
                    <a:pt x="670" y="1600"/>
                  </a:cubicBezTo>
                  <a:cubicBezTo>
                    <a:pt x="675" y="1594"/>
                    <a:pt x="678" y="1591"/>
                    <a:pt x="683" y="1588"/>
                  </a:cubicBezTo>
                  <a:cubicBezTo>
                    <a:pt x="687" y="1581"/>
                    <a:pt x="697" y="1577"/>
                    <a:pt x="704" y="1574"/>
                  </a:cubicBezTo>
                  <a:cubicBezTo>
                    <a:pt x="715" y="1563"/>
                    <a:pt x="726" y="1550"/>
                    <a:pt x="731" y="1535"/>
                  </a:cubicBezTo>
                  <a:cubicBezTo>
                    <a:pt x="731" y="1531"/>
                    <a:pt x="729" y="1528"/>
                    <a:pt x="729" y="1525"/>
                  </a:cubicBezTo>
                  <a:cubicBezTo>
                    <a:pt x="729" y="1494"/>
                    <a:pt x="737" y="1505"/>
                    <a:pt x="754" y="1494"/>
                  </a:cubicBezTo>
                  <a:cubicBezTo>
                    <a:pt x="759" y="1488"/>
                    <a:pt x="762" y="1483"/>
                    <a:pt x="765" y="1475"/>
                  </a:cubicBezTo>
                  <a:cubicBezTo>
                    <a:pt x="763" y="1458"/>
                    <a:pt x="765" y="1439"/>
                    <a:pt x="755" y="1424"/>
                  </a:cubicBezTo>
                  <a:cubicBezTo>
                    <a:pt x="759" y="1413"/>
                    <a:pt x="771" y="1419"/>
                    <a:pt x="779" y="1422"/>
                  </a:cubicBezTo>
                  <a:cubicBezTo>
                    <a:pt x="782" y="1427"/>
                    <a:pt x="782" y="1435"/>
                    <a:pt x="785" y="1427"/>
                  </a:cubicBezTo>
                  <a:cubicBezTo>
                    <a:pt x="786" y="1416"/>
                    <a:pt x="786" y="1405"/>
                    <a:pt x="786" y="1396"/>
                  </a:cubicBezTo>
                  <a:cubicBezTo>
                    <a:pt x="788" y="1386"/>
                    <a:pt x="810" y="1385"/>
                    <a:pt x="817" y="1380"/>
                  </a:cubicBezTo>
                  <a:cubicBezTo>
                    <a:pt x="820" y="1374"/>
                    <a:pt x="831" y="1367"/>
                    <a:pt x="837" y="1363"/>
                  </a:cubicBezTo>
                  <a:cubicBezTo>
                    <a:pt x="841" y="1361"/>
                    <a:pt x="847" y="1356"/>
                    <a:pt x="847" y="1356"/>
                  </a:cubicBezTo>
                  <a:cubicBezTo>
                    <a:pt x="855" y="1345"/>
                    <a:pt x="845" y="1333"/>
                    <a:pt x="844" y="1320"/>
                  </a:cubicBezTo>
                  <a:cubicBezTo>
                    <a:pt x="845" y="1310"/>
                    <a:pt x="847" y="1308"/>
                    <a:pt x="850" y="1299"/>
                  </a:cubicBezTo>
                  <a:cubicBezTo>
                    <a:pt x="847" y="1288"/>
                    <a:pt x="842" y="1288"/>
                    <a:pt x="834" y="1280"/>
                  </a:cubicBezTo>
                  <a:cubicBezTo>
                    <a:pt x="833" y="1275"/>
                    <a:pt x="830" y="1266"/>
                    <a:pt x="830" y="1266"/>
                  </a:cubicBezTo>
                  <a:cubicBezTo>
                    <a:pt x="831" y="1250"/>
                    <a:pt x="831" y="1236"/>
                    <a:pt x="831" y="1220"/>
                  </a:cubicBezTo>
                  <a:cubicBezTo>
                    <a:pt x="833" y="1192"/>
                    <a:pt x="861" y="1183"/>
                    <a:pt x="876" y="1166"/>
                  </a:cubicBezTo>
                  <a:cubicBezTo>
                    <a:pt x="879" y="1160"/>
                    <a:pt x="884" y="1160"/>
                    <a:pt x="885" y="1153"/>
                  </a:cubicBezTo>
                  <a:cubicBezTo>
                    <a:pt x="890" y="1144"/>
                    <a:pt x="889" y="1142"/>
                    <a:pt x="895" y="1136"/>
                  </a:cubicBezTo>
                  <a:cubicBezTo>
                    <a:pt x="898" y="1127"/>
                    <a:pt x="906" y="1114"/>
                    <a:pt x="915" y="1111"/>
                  </a:cubicBezTo>
                  <a:cubicBezTo>
                    <a:pt x="920" y="1105"/>
                    <a:pt x="924" y="1099"/>
                    <a:pt x="930" y="1094"/>
                  </a:cubicBezTo>
                  <a:cubicBezTo>
                    <a:pt x="935" y="1089"/>
                    <a:pt x="938" y="1089"/>
                    <a:pt x="943" y="1084"/>
                  </a:cubicBezTo>
                  <a:cubicBezTo>
                    <a:pt x="947" y="1080"/>
                    <a:pt x="949" y="1078"/>
                    <a:pt x="955" y="1077"/>
                  </a:cubicBezTo>
                  <a:cubicBezTo>
                    <a:pt x="961" y="1066"/>
                    <a:pt x="958" y="1069"/>
                    <a:pt x="966" y="1064"/>
                  </a:cubicBezTo>
                  <a:cubicBezTo>
                    <a:pt x="972" y="1055"/>
                    <a:pt x="978" y="1045"/>
                    <a:pt x="983" y="1036"/>
                  </a:cubicBezTo>
                  <a:cubicBezTo>
                    <a:pt x="988" y="1030"/>
                    <a:pt x="989" y="1019"/>
                    <a:pt x="991" y="1013"/>
                  </a:cubicBezTo>
                  <a:cubicBezTo>
                    <a:pt x="994" y="1003"/>
                    <a:pt x="992" y="1009"/>
                    <a:pt x="998" y="999"/>
                  </a:cubicBezTo>
                  <a:cubicBezTo>
                    <a:pt x="1003" y="992"/>
                    <a:pt x="1003" y="984"/>
                    <a:pt x="1005" y="977"/>
                  </a:cubicBezTo>
                  <a:cubicBezTo>
                    <a:pt x="1003" y="966"/>
                    <a:pt x="1000" y="970"/>
                    <a:pt x="989" y="974"/>
                  </a:cubicBezTo>
                  <a:cubicBezTo>
                    <a:pt x="971" y="986"/>
                    <a:pt x="941" y="983"/>
                    <a:pt x="921" y="983"/>
                  </a:cubicBezTo>
                  <a:cubicBezTo>
                    <a:pt x="892" y="981"/>
                    <a:pt x="895" y="977"/>
                    <a:pt x="878" y="961"/>
                  </a:cubicBezTo>
                  <a:cubicBezTo>
                    <a:pt x="875" y="949"/>
                    <a:pt x="867" y="944"/>
                    <a:pt x="858" y="936"/>
                  </a:cubicBezTo>
                  <a:cubicBezTo>
                    <a:pt x="853" y="933"/>
                    <a:pt x="844" y="930"/>
                    <a:pt x="844" y="930"/>
                  </a:cubicBezTo>
                  <a:cubicBezTo>
                    <a:pt x="837" y="909"/>
                    <a:pt x="828" y="891"/>
                    <a:pt x="817" y="872"/>
                  </a:cubicBezTo>
                  <a:cubicBezTo>
                    <a:pt x="811" y="866"/>
                    <a:pt x="816" y="869"/>
                    <a:pt x="805" y="863"/>
                  </a:cubicBezTo>
                  <a:cubicBezTo>
                    <a:pt x="802" y="859"/>
                    <a:pt x="796" y="856"/>
                    <a:pt x="796" y="856"/>
                  </a:cubicBezTo>
                  <a:cubicBezTo>
                    <a:pt x="786" y="842"/>
                    <a:pt x="794" y="825"/>
                    <a:pt x="785" y="813"/>
                  </a:cubicBezTo>
                  <a:cubicBezTo>
                    <a:pt x="774" y="794"/>
                    <a:pt x="759" y="772"/>
                    <a:pt x="745" y="758"/>
                  </a:cubicBezTo>
                  <a:cubicBezTo>
                    <a:pt x="742" y="744"/>
                    <a:pt x="737" y="736"/>
                    <a:pt x="729" y="723"/>
                  </a:cubicBezTo>
                  <a:cubicBezTo>
                    <a:pt x="726" y="720"/>
                    <a:pt x="723" y="709"/>
                    <a:pt x="723" y="709"/>
                  </a:cubicBezTo>
                  <a:cubicBezTo>
                    <a:pt x="740" y="705"/>
                    <a:pt x="757" y="733"/>
                    <a:pt x="766" y="744"/>
                  </a:cubicBezTo>
                  <a:cubicBezTo>
                    <a:pt x="771" y="758"/>
                    <a:pt x="771" y="759"/>
                    <a:pt x="786" y="764"/>
                  </a:cubicBezTo>
                  <a:cubicBezTo>
                    <a:pt x="793" y="766"/>
                    <a:pt x="800" y="773"/>
                    <a:pt x="800" y="773"/>
                  </a:cubicBezTo>
                  <a:cubicBezTo>
                    <a:pt x="803" y="780"/>
                    <a:pt x="808" y="784"/>
                    <a:pt x="813" y="791"/>
                  </a:cubicBezTo>
                  <a:cubicBezTo>
                    <a:pt x="813" y="803"/>
                    <a:pt x="814" y="809"/>
                    <a:pt x="817" y="819"/>
                  </a:cubicBezTo>
                  <a:cubicBezTo>
                    <a:pt x="819" y="842"/>
                    <a:pt x="820" y="841"/>
                    <a:pt x="839" y="847"/>
                  </a:cubicBezTo>
                  <a:cubicBezTo>
                    <a:pt x="844" y="852"/>
                    <a:pt x="847" y="856"/>
                    <a:pt x="851" y="861"/>
                  </a:cubicBezTo>
                  <a:cubicBezTo>
                    <a:pt x="851" y="863"/>
                    <a:pt x="853" y="864"/>
                    <a:pt x="853" y="866"/>
                  </a:cubicBezTo>
                  <a:cubicBezTo>
                    <a:pt x="853" y="869"/>
                    <a:pt x="853" y="874"/>
                    <a:pt x="855" y="877"/>
                  </a:cubicBezTo>
                  <a:cubicBezTo>
                    <a:pt x="856" y="884"/>
                    <a:pt x="870" y="889"/>
                    <a:pt x="875" y="894"/>
                  </a:cubicBezTo>
                  <a:cubicBezTo>
                    <a:pt x="887" y="927"/>
                    <a:pt x="870" y="945"/>
                    <a:pt x="910" y="955"/>
                  </a:cubicBezTo>
                  <a:cubicBezTo>
                    <a:pt x="921" y="953"/>
                    <a:pt x="926" y="955"/>
                    <a:pt x="933" y="949"/>
                  </a:cubicBezTo>
                  <a:cubicBezTo>
                    <a:pt x="938" y="942"/>
                    <a:pt x="944" y="941"/>
                    <a:pt x="951" y="936"/>
                  </a:cubicBezTo>
                  <a:cubicBezTo>
                    <a:pt x="972" y="924"/>
                    <a:pt x="978" y="920"/>
                    <a:pt x="1003" y="916"/>
                  </a:cubicBezTo>
                  <a:cubicBezTo>
                    <a:pt x="1009" y="914"/>
                    <a:pt x="1017" y="911"/>
                    <a:pt x="1025" y="909"/>
                  </a:cubicBezTo>
                  <a:cubicBezTo>
                    <a:pt x="1031" y="906"/>
                    <a:pt x="1036" y="899"/>
                    <a:pt x="1042" y="897"/>
                  </a:cubicBezTo>
                  <a:cubicBezTo>
                    <a:pt x="1051" y="894"/>
                    <a:pt x="1060" y="894"/>
                    <a:pt x="1068" y="888"/>
                  </a:cubicBezTo>
                  <a:cubicBezTo>
                    <a:pt x="1073" y="881"/>
                    <a:pt x="1079" y="877"/>
                    <a:pt x="1084" y="869"/>
                  </a:cubicBezTo>
                  <a:cubicBezTo>
                    <a:pt x="1087" y="861"/>
                    <a:pt x="1088" y="850"/>
                    <a:pt x="1098" y="844"/>
                  </a:cubicBezTo>
                  <a:cubicBezTo>
                    <a:pt x="1104" y="836"/>
                    <a:pt x="1105" y="825"/>
                    <a:pt x="1108" y="816"/>
                  </a:cubicBezTo>
                  <a:cubicBezTo>
                    <a:pt x="1110" y="811"/>
                    <a:pt x="1115" y="808"/>
                    <a:pt x="1116" y="803"/>
                  </a:cubicBezTo>
                  <a:cubicBezTo>
                    <a:pt x="1110" y="800"/>
                    <a:pt x="1110" y="805"/>
                    <a:pt x="1102" y="808"/>
                  </a:cubicBezTo>
                  <a:cubicBezTo>
                    <a:pt x="1099" y="802"/>
                    <a:pt x="1104" y="795"/>
                    <a:pt x="1098" y="792"/>
                  </a:cubicBezTo>
                  <a:cubicBezTo>
                    <a:pt x="1094" y="789"/>
                    <a:pt x="1084" y="788"/>
                    <a:pt x="1084" y="788"/>
                  </a:cubicBezTo>
                  <a:cubicBezTo>
                    <a:pt x="1077" y="780"/>
                    <a:pt x="1076" y="783"/>
                    <a:pt x="1067" y="786"/>
                  </a:cubicBezTo>
                  <a:cubicBezTo>
                    <a:pt x="1064" y="788"/>
                    <a:pt x="1057" y="789"/>
                    <a:pt x="1057" y="789"/>
                  </a:cubicBezTo>
                  <a:cubicBezTo>
                    <a:pt x="1054" y="789"/>
                    <a:pt x="1051" y="789"/>
                    <a:pt x="1048" y="788"/>
                  </a:cubicBezTo>
                  <a:cubicBezTo>
                    <a:pt x="1046" y="786"/>
                    <a:pt x="1045" y="778"/>
                    <a:pt x="1045" y="778"/>
                  </a:cubicBezTo>
                  <a:cubicBezTo>
                    <a:pt x="1046" y="778"/>
                    <a:pt x="1048" y="777"/>
                    <a:pt x="1050" y="775"/>
                  </a:cubicBezTo>
                  <a:cubicBezTo>
                    <a:pt x="1060" y="772"/>
                    <a:pt x="1067" y="778"/>
                    <a:pt x="1060" y="763"/>
                  </a:cubicBezTo>
                  <a:cubicBezTo>
                    <a:pt x="1059" y="763"/>
                    <a:pt x="1057" y="761"/>
                    <a:pt x="1056" y="761"/>
                  </a:cubicBezTo>
                  <a:cubicBezTo>
                    <a:pt x="1053" y="761"/>
                    <a:pt x="1048" y="761"/>
                    <a:pt x="1046" y="763"/>
                  </a:cubicBezTo>
                  <a:cubicBezTo>
                    <a:pt x="1046" y="764"/>
                    <a:pt x="1045" y="766"/>
                    <a:pt x="1043" y="767"/>
                  </a:cubicBezTo>
                  <a:cubicBezTo>
                    <a:pt x="1036" y="775"/>
                    <a:pt x="1025" y="777"/>
                    <a:pt x="1016" y="780"/>
                  </a:cubicBezTo>
                  <a:cubicBezTo>
                    <a:pt x="1011" y="780"/>
                    <a:pt x="1006" y="778"/>
                    <a:pt x="1003" y="777"/>
                  </a:cubicBezTo>
                  <a:cubicBezTo>
                    <a:pt x="1002" y="777"/>
                    <a:pt x="997" y="775"/>
                    <a:pt x="997" y="775"/>
                  </a:cubicBezTo>
                  <a:cubicBezTo>
                    <a:pt x="988" y="763"/>
                    <a:pt x="986" y="761"/>
                    <a:pt x="971" y="758"/>
                  </a:cubicBezTo>
                  <a:cubicBezTo>
                    <a:pt x="971" y="753"/>
                    <a:pt x="974" y="747"/>
                    <a:pt x="971" y="742"/>
                  </a:cubicBezTo>
                  <a:cubicBezTo>
                    <a:pt x="969" y="739"/>
                    <a:pt x="960" y="736"/>
                    <a:pt x="957" y="734"/>
                  </a:cubicBezTo>
                  <a:cubicBezTo>
                    <a:pt x="954" y="733"/>
                    <a:pt x="947" y="731"/>
                    <a:pt x="947" y="731"/>
                  </a:cubicBezTo>
                  <a:cubicBezTo>
                    <a:pt x="941" y="725"/>
                    <a:pt x="935" y="722"/>
                    <a:pt x="929" y="716"/>
                  </a:cubicBezTo>
                  <a:cubicBezTo>
                    <a:pt x="930" y="706"/>
                    <a:pt x="932" y="700"/>
                    <a:pt x="941" y="697"/>
                  </a:cubicBezTo>
                  <a:cubicBezTo>
                    <a:pt x="955" y="698"/>
                    <a:pt x="968" y="702"/>
                    <a:pt x="980" y="705"/>
                  </a:cubicBezTo>
                  <a:cubicBezTo>
                    <a:pt x="986" y="711"/>
                    <a:pt x="988" y="716"/>
                    <a:pt x="995" y="720"/>
                  </a:cubicBezTo>
                  <a:cubicBezTo>
                    <a:pt x="1005" y="734"/>
                    <a:pt x="1012" y="736"/>
                    <a:pt x="1025" y="744"/>
                  </a:cubicBezTo>
                  <a:cubicBezTo>
                    <a:pt x="1033" y="742"/>
                    <a:pt x="1045" y="747"/>
                    <a:pt x="1051" y="741"/>
                  </a:cubicBezTo>
                  <a:cubicBezTo>
                    <a:pt x="1060" y="733"/>
                    <a:pt x="1048" y="738"/>
                    <a:pt x="1059" y="734"/>
                  </a:cubicBezTo>
                  <a:cubicBezTo>
                    <a:pt x="1064" y="738"/>
                    <a:pt x="1068" y="739"/>
                    <a:pt x="1073" y="742"/>
                  </a:cubicBezTo>
                  <a:cubicBezTo>
                    <a:pt x="1079" y="752"/>
                    <a:pt x="1093" y="750"/>
                    <a:pt x="1104" y="753"/>
                  </a:cubicBezTo>
                  <a:cubicBezTo>
                    <a:pt x="1121" y="764"/>
                    <a:pt x="1110" y="759"/>
                    <a:pt x="1141" y="761"/>
                  </a:cubicBezTo>
                  <a:cubicBezTo>
                    <a:pt x="1152" y="763"/>
                    <a:pt x="1156" y="766"/>
                    <a:pt x="1163" y="775"/>
                  </a:cubicBezTo>
                  <a:cubicBezTo>
                    <a:pt x="1159" y="788"/>
                    <a:pt x="1167" y="781"/>
                    <a:pt x="1173" y="777"/>
                  </a:cubicBezTo>
                  <a:cubicBezTo>
                    <a:pt x="1175" y="770"/>
                    <a:pt x="1178" y="770"/>
                    <a:pt x="1181" y="764"/>
                  </a:cubicBezTo>
                  <a:cubicBezTo>
                    <a:pt x="1190" y="767"/>
                    <a:pt x="1189" y="772"/>
                    <a:pt x="1187" y="783"/>
                  </a:cubicBezTo>
                  <a:cubicBezTo>
                    <a:pt x="1195" y="789"/>
                    <a:pt x="1206" y="786"/>
                    <a:pt x="1215" y="789"/>
                  </a:cubicBezTo>
                  <a:cubicBezTo>
                    <a:pt x="1221" y="791"/>
                    <a:pt x="1226" y="797"/>
                    <a:pt x="1234" y="800"/>
                  </a:cubicBezTo>
                  <a:cubicBezTo>
                    <a:pt x="1245" y="803"/>
                    <a:pt x="1255" y="808"/>
                    <a:pt x="1265" y="816"/>
                  </a:cubicBezTo>
                  <a:cubicBezTo>
                    <a:pt x="1268" y="827"/>
                    <a:pt x="1272" y="831"/>
                    <a:pt x="1282" y="834"/>
                  </a:cubicBezTo>
                  <a:cubicBezTo>
                    <a:pt x="1286" y="842"/>
                    <a:pt x="1288" y="847"/>
                    <a:pt x="1296" y="852"/>
                  </a:cubicBezTo>
                  <a:cubicBezTo>
                    <a:pt x="1308" y="849"/>
                    <a:pt x="1302" y="850"/>
                    <a:pt x="1314" y="847"/>
                  </a:cubicBezTo>
                  <a:cubicBezTo>
                    <a:pt x="1316" y="845"/>
                    <a:pt x="1319" y="845"/>
                    <a:pt x="1319" y="845"/>
                  </a:cubicBezTo>
                  <a:cubicBezTo>
                    <a:pt x="1328" y="852"/>
                    <a:pt x="1322" y="842"/>
                    <a:pt x="1319" y="839"/>
                  </a:cubicBezTo>
                  <a:cubicBezTo>
                    <a:pt x="1316" y="844"/>
                    <a:pt x="1311" y="847"/>
                    <a:pt x="1310" y="853"/>
                  </a:cubicBezTo>
                  <a:cubicBezTo>
                    <a:pt x="1310" y="856"/>
                    <a:pt x="1307" y="863"/>
                    <a:pt x="1307" y="863"/>
                  </a:cubicBezTo>
                  <a:cubicBezTo>
                    <a:pt x="1308" y="869"/>
                    <a:pt x="1310" y="880"/>
                    <a:pt x="1319" y="880"/>
                  </a:cubicBezTo>
                  <a:lnTo>
                    <a:pt x="1320" y="916"/>
                  </a:lnTo>
                  <a:lnTo>
                    <a:pt x="1348" y="1005"/>
                  </a:lnTo>
                  <a:lnTo>
                    <a:pt x="1373" y="1033"/>
                  </a:lnTo>
                  <a:lnTo>
                    <a:pt x="1416" y="994"/>
                  </a:lnTo>
                  <a:lnTo>
                    <a:pt x="1413" y="967"/>
                  </a:lnTo>
                  <a:lnTo>
                    <a:pt x="1424" y="959"/>
                  </a:lnTo>
                  <a:lnTo>
                    <a:pt x="1423" y="925"/>
                  </a:lnTo>
                  <a:lnTo>
                    <a:pt x="1452" y="916"/>
                  </a:lnTo>
                  <a:lnTo>
                    <a:pt x="1520" y="855"/>
                  </a:lnTo>
                  <a:lnTo>
                    <a:pt x="1533" y="839"/>
                  </a:lnTo>
                  <a:lnTo>
                    <a:pt x="1588" y="824"/>
                  </a:lnTo>
                  <a:lnTo>
                    <a:pt x="1608" y="847"/>
                  </a:lnTo>
                  <a:lnTo>
                    <a:pt x="1602" y="858"/>
                  </a:lnTo>
                  <a:lnTo>
                    <a:pt x="1619" y="875"/>
                  </a:lnTo>
                  <a:lnTo>
                    <a:pt x="1624" y="899"/>
                  </a:lnTo>
                  <a:lnTo>
                    <a:pt x="1641" y="906"/>
                  </a:lnTo>
                  <a:lnTo>
                    <a:pt x="1677" y="892"/>
                  </a:lnTo>
                  <a:lnTo>
                    <a:pt x="1675" y="975"/>
                  </a:lnTo>
                  <a:lnTo>
                    <a:pt x="1684" y="956"/>
                  </a:lnTo>
                  <a:lnTo>
                    <a:pt x="1707" y="1000"/>
                  </a:lnTo>
                  <a:lnTo>
                    <a:pt x="1704" y="1030"/>
                  </a:lnTo>
                  <a:lnTo>
                    <a:pt x="1718" y="1013"/>
                  </a:lnTo>
                  <a:lnTo>
                    <a:pt x="1721" y="997"/>
                  </a:lnTo>
                  <a:lnTo>
                    <a:pt x="1738" y="972"/>
                  </a:lnTo>
                  <a:lnTo>
                    <a:pt x="1728" y="958"/>
                  </a:lnTo>
                  <a:lnTo>
                    <a:pt x="1737" y="942"/>
                  </a:lnTo>
                  <a:lnTo>
                    <a:pt x="1725" y="913"/>
                  </a:lnTo>
                  <a:lnTo>
                    <a:pt x="1732" y="889"/>
                  </a:lnTo>
                  <a:lnTo>
                    <a:pt x="1715" y="895"/>
                  </a:lnTo>
                  <a:lnTo>
                    <a:pt x="1707" y="874"/>
                  </a:lnTo>
                  <a:lnTo>
                    <a:pt x="1701" y="844"/>
                  </a:lnTo>
                  <a:lnTo>
                    <a:pt x="1714" y="816"/>
                  </a:lnTo>
                  <a:lnTo>
                    <a:pt x="1728" y="834"/>
                  </a:lnTo>
                  <a:lnTo>
                    <a:pt x="1721" y="880"/>
                  </a:lnTo>
                  <a:lnTo>
                    <a:pt x="1738" y="849"/>
                  </a:lnTo>
                  <a:lnTo>
                    <a:pt x="1732" y="824"/>
                  </a:lnTo>
                  <a:lnTo>
                    <a:pt x="1752" y="808"/>
                  </a:lnTo>
                  <a:lnTo>
                    <a:pt x="1752" y="797"/>
                  </a:lnTo>
                  <a:lnTo>
                    <a:pt x="1759" y="800"/>
                  </a:lnTo>
                  <a:lnTo>
                    <a:pt x="1796" y="756"/>
                  </a:lnTo>
                  <a:lnTo>
                    <a:pt x="1805" y="684"/>
                  </a:lnTo>
                  <a:lnTo>
                    <a:pt x="1810" y="655"/>
                  </a:lnTo>
                  <a:lnTo>
                    <a:pt x="1794" y="664"/>
                  </a:lnTo>
                  <a:lnTo>
                    <a:pt x="1788" y="655"/>
                  </a:lnTo>
                  <a:lnTo>
                    <a:pt x="1800" y="638"/>
                  </a:lnTo>
                  <a:lnTo>
                    <a:pt x="1776" y="592"/>
                  </a:lnTo>
                  <a:lnTo>
                    <a:pt x="1763" y="580"/>
                  </a:lnTo>
                  <a:lnTo>
                    <a:pt x="1783" y="544"/>
                  </a:lnTo>
                  <a:lnTo>
                    <a:pt x="1762" y="539"/>
                  </a:lnTo>
                  <a:lnTo>
                    <a:pt x="1743" y="531"/>
                  </a:lnTo>
                  <a:lnTo>
                    <a:pt x="1751" y="503"/>
                  </a:lnTo>
                  <a:lnTo>
                    <a:pt x="1763" y="487"/>
                  </a:lnTo>
                  <a:lnTo>
                    <a:pt x="1766" y="519"/>
                  </a:lnTo>
                  <a:lnTo>
                    <a:pt x="1788" y="498"/>
                  </a:lnTo>
                  <a:lnTo>
                    <a:pt x="1805" y="497"/>
                  </a:lnTo>
                  <a:lnTo>
                    <a:pt x="1797" y="519"/>
                  </a:lnTo>
                  <a:lnTo>
                    <a:pt x="1824" y="528"/>
                  </a:lnTo>
                  <a:lnTo>
                    <a:pt x="1816" y="545"/>
                  </a:lnTo>
                  <a:lnTo>
                    <a:pt x="1830" y="559"/>
                  </a:lnTo>
                  <a:lnTo>
                    <a:pt x="1830" y="588"/>
                  </a:lnTo>
                  <a:lnTo>
                    <a:pt x="1861" y="559"/>
                  </a:lnTo>
                  <a:lnTo>
                    <a:pt x="1850" y="531"/>
                  </a:lnTo>
                  <a:lnTo>
                    <a:pt x="1821" y="489"/>
                  </a:lnTo>
                  <a:lnTo>
                    <a:pt x="1830" y="473"/>
                  </a:lnTo>
                  <a:lnTo>
                    <a:pt x="1824" y="448"/>
                  </a:lnTo>
                  <a:lnTo>
                    <a:pt x="1844" y="427"/>
                  </a:lnTo>
                  <a:lnTo>
                    <a:pt x="1868" y="416"/>
                  </a:lnTo>
                  <a:lnTo>
                    <a:pt x="1867" y="367"/>
                  </a:lnTo>
                  <a:lnTo>
                    <a:pt x="1865" y="333"/>
                  </a:lnTo>
                  <a:lnTo>
                    <a:pt x="1858" y="302"/>
                  </a:lnTo>
                  <a:lnTo>
                    <a:pt x="1830" y="248"/>
                  </a:lnTo>
                  <a:lnTo>
                    <a:pt x="1825" y="275"/>
                  </a:lnTo>
                  <a:lnTo>
                    <a:pt x="1807" y="258"/>
                  </a:lnTo>
                  <a:lnTo>
                    <a:pt x="1790" y="266"/>
                  </a:lnTo>
                  <a:lnTo>
                    <a:pt x="1805" y="226"/>
                  </a:lnTo>
                  <a:lnTo>
                    <a:pt x="1821" y="192"/>
                  </a:lnTo>
                  <a:lnTo>
                    <a:pt x="1850" y="176"/>
                  </a:lnTo>
                  <a:lnTo>
                    <a:pt x="1853" y="161"/>
                  </a:lnTo>
                  <a:lnTo>
                    <a:pt x="1873" y="155"/>
                  </a:lnTo>
                  <a:lnTo>
                    <a:pt x="1873" y="170"/>
                  </a:lnTo>
                  <a:lnTo>
                    <a:pt x="1896" y="145"/>
                  </a:lnTo>
                  <a:lnTo>
                    <a:pt x="1882" y="139"/>
                  </a:lnTo>
                  <a:lnTo>
                    <a:pt x="1882" y="120"/>
                  </a:lnTo>
                  <a:lnTo>
                    <a:pt x="1899" y="108"/>
                  </a:lnTo>
                  <a:lnTo>
                    <a:pt x="1906" y="122"/>
                  </a:lnTo>
                  <a:lnTo>
                    <a:pt x="1929" y="100"/>
                  </a:lnTo>
                  <a:lnTo>
                    <a:pt x="1926" y="120"/>
                  </a:lnTo>
                  <a:lnTo>
                    <a:pt x="1927" y="136"/>
                  </a:lnTo>
                  <a:lnTo>
                    <a:pt x="1926" y="158"/>
                  </a:lnTo>
                  <a:lnTo>
                    <a:pt x="1918" y="175"/>
                  </a:lnTo>
                  <a:lnTo>
                    <a:pt x="1932" y="197"/>
                  </a:lnTo>
                  <a:lnTo>
                    <a:pt x="1938" y="212"/>
                  </a:lnTo>
                  <a:lnTo>
                    <a:pt x="1947" y="209"/>
                  </a:lnTo>
                  <a:lnTo>
                    <a:pt x="1992" y="256"/>
                  </a:lnTo>
                  <a:lnTo>
                    <a:pt x="2002" y="233"/>
                  </a:lnTo>
                  <a:lnTo>
                    <a:pt x="2014" y="216"/>
                  </a:lnTo>
                  <a:lnTo>
                    <a:pt x="1994" y="205"/>
                  </a:lnTo>
                  <a:lnTo>
                    <a:pt x="1999" y="184"/>
                  </a:lnTo>
                  <a:lnTo>
                    <a:pt x="1999" y="172"/>
                  </a:lnTo>
                  <a:lnTo>
                    <a:pt x="1978" y="150"/>
                  </a:lnTo>
                  <a:lnTo>
                    <a:pt x="1960" y="147"/>
                  </a:lnTo>
                  <a:lnTo>
                    <a:pt x="1943" y="123"/>
                  </a:lnTo>
                  <a:lnTo>
                    <a:pt x="1966" y="119"/>
                  </a:lnTo>
                  <a:lnTo>
                    <a:pt x="1977" y="100"/>
                  </a:lnTo>
                  <a:lnTo>
                    <a:pt x="1991" y="106"/>
                  </a:lnTo>
                  <a:lnTo>
                    <a:pt x="2005" y="98"/>
                  </a:lnTo>
                  <a:lnTo>
                    <a:pt x="1990" y="80"/>
                  </a:lnTo>
                  <a:lnTo>
                    <a:pt x="2002" y="69"/>
                  </a:lnTo>
                  <a:lnTo>
                    <a:pt x="2021" y="68"/>
                  </a:lnTo>
                  <a:lnTo>
                    <a:pt x="2000" y="53"/>
                  </a:lnTo>
                  <a:lnTo>
                    <a:pt x="1975" y="51"/>
                  </a:lnTo>
                  <a:lnTo>
                    <a:pt x="1990" y="32"/>
                  </a:lnTo>
                  <a:lnTo>
                    <a:pt x="1989" y="11"/>
                  </a:lnTo>
                  <a:lnTo>
                    <a:pt x="2005" y="27"/>
                  </a:lnTo>
                  <a:lnTo>
                    <a:pt x="2015" y="18"/>
                  </a:lnTo>
                  <a:lnTo>
                    <a:pt x="2024" y="21"/>
                  </a:lnTo>
                  <a:lnTo>
                    <a:pt x="2038" y="36"/>
                  </a:lnTo>
                  <a:lnTo>
                    <a:pt x="2060" y="33"/>
                  </a:lnTo>
                  <a:lnTo>
                    <a:pt x="2042" y="15"/>
                  </a:lnTo>
                  <a:lnTo>
                    <a:pt x="2038" y="0"/>
                  </a:lnTo>
                  <a:lnTo>
                    <a:pt x="2006" y="5"/>
                  </a:lnTo>
                  <a:lnTo>
                    <a:pt x="1994" y="0"/>
                  </a:lnTo>
                  <a:lnTo>
                    <a:pt x="1955" y="11"/>
                  </a:lnTo>
                  <a:lnTo>
                    <a:pt x="1913" y="18"/>
                  </a:lnTo>
                  <a:lnTo>
                    <a:pt x="1886" y="30"/>
                  </a:lnTo>
                  <a:lnTo>
                    <a:pt x="1885" y="47"/>
                  </a:lnTo>
                  <a:lnTo>
                    <a:pt x="1864" y="50"/>
                  </a:lnTo>
                  <a:cubicBezTo>
                    <a:pt x="1858" y="55"/>
                    <a:pt x="1854" y="75"/>
                    <a:pt x="1847" y="77"/>
                  </a:cubicBezTo>
                  <a:cubicBezTo>
                    <a:pt x="1839" y="82"/>
                    <a:pt x="1830" y="65"/>
                    <a:pt x="1820" y="63"/>
                  </a:cubicBezTo>
                  <a:lnTo>
                    <a:pt x="1786" y="66"/>
                  </a:lnTo>
                  <a:lnTo>
                    <a:pt x="1732" y="56"/>
                  </a:lnTo>
                  <a:lnTo>
                    <a:pt x="1709" y="62"/>
                  </a:lnTo>
                  <a:lnTo>
                    <a:pt x="1678" y="56"/>
                  </a:lnTo>
                  <a:lnTo>
                    <a:pt x="1666" y="47"/>
                  </a:lnTo>
                  <a:lnTo>
                    <a:pt x="1643" y="50"/>
                  </a:lnTo>
                  <a:cubicBezTo>
                    <a:pt x="1635" y="52"/>
                    <a:pt x="1626" y="57"/>
                    <a:pt x="1618" y="60"/>
                  </a:cubicBezTo>
                  <a:cubicBezTo>
                    <a:pt x="1610" y="63"/>
                    <a:pt x="1603" y="67"/>
                    <a:pt x="1597" y="71"/>
                  </a:cubicBezTo>
                  <a:cubicBezTo>
                    <a:pt x="1591" y="75"/>
                    <a:pt x="1587" y="84"/>
                    <a:pt x="1583" y="83"/>
                  </a:cubicBezTo>
                  <a:cubicBezTo>
                    <a:pt x="1571" y="90"/>
                    <a:pt x="1576" y="67"/>
                    <a:pt x="1571" y="65"/>
                  </a:cubicBezTo>
                  <a:lnTo>
                    <a:pt x="1553" y="69"/>
                  </a:lnTo>
                  <a:cubicBezTo>
                    <a:pt x="1544" y="66"/>
                    <a:pt x="1531" y="50"/>
                    <a:pt x="1517" y="47"/>
                  </a:cubicBezTo>
                  <a:cubicBezTo>
                    <a:pt x="1503" y="46"/>
                    <a:pt x="1479" y="45"/>
                    <a:pt x="1468" y="48"/>
                  </a:cubicBezTo>
                  <a:cubicBezTo>
                    <a:pt x="1457" y="51"/>
                    <a:pt x="1461" y="63"/>
                    <a:pt x="1451" y="63"/>
                  </a:cubicBezTo>
                  <a:cubicBezTo>
                    <a:pt x="1439" y="66"/>
                    <a:pt x="1419" y="48"/>
                    <a:pt x="1408" y="47"/>
                  </a:cubicBezTo>
                  <a:cubicBezTo>
                    <a:pt x="1397" y="46"/>
                    <a:pt x="1390" y="59"/>
                    <a:pt x="1382" y="59"/>
                  </a:cubicBezTo>
                  <a:cubicBezTo>
                    <a:pt x="1374" y="59"/>
                    <a:pt x="1362" y="52"/>
                    <a:pt x="1357" y="47"/>
                  </a:cubicBezTo>
                  <a:cubicBezTo>
                    <a:pt x="1352" y="42"/>
                    <a:pt x="1356" y="36"/>
                    <a:pt x="1349" y="30"/>
                  </a:cubicBezTo>
                  <a:cubicBezTo>
                    <a:pt x="1333" y="26"/>
                    <a:pt x="1330" y="13"/>
                    <a:pt x="1318" y="11"/>
                  </a:cubicBezTo>
                  <a:cubicBezTo>
                    <a:pt x="1306" y="9"/>
                    <a:pt x="1287" y="20"/>
                    <a:pt x="1277" y="20"/>
                  </a:cubicBezTo>
                  <a:cubicBezTo>
                    <a:pt x="1267" y="20"/>
                    <a:pt x="1268" y="10"/>
                    <a:pt x="1259" y="9"/>
                  </a:cubicBezTo>
                  <a:lnTo>
                    <a:pt x="1222" y="14"/>
                  </a:lnTo>
                  <a:lnTo>
                    <a:pt x="1210" y="32"/>
                  </a:lnTo>
                  <a:cubicBezTo>
                    <a:pt x="1203" y="35"/>
                    <a:pt x="1187" y="28"/>
                    <a:pt x="1178" y="29"/>
                  </a:cubicBezTo>
                  <a:cubicBezTo>
                    <a:pt x="1169" y="30"/>
                    <a:pt x="1164" y="36"/>
                    <a:pt x="1154" y="39"/>
                  </a:cubicBezTo>
                  <a:cubicBezTo>
                    <a:pt x="1144" y="42"/>
                    <a:pt x="1124" y="44"/>
                    <a:pt x="1120" y="48"/>
                  </a:cubicBezTo>
                  <a:cubicBezTo>
                    <a:pt x="1109" y="57"/>
                    <a:pt x="1132" y="61"/>
                    <a:pt x="1132" y="65"/>
                  </a:cubicBezTo>
                  <a:cubicBezTo>
                    <a:pt x="1132" y="69"/>
                    <a:pt x="1126" y="70"/>
                    <a:pt x="1118" y="72"/>
                  </a:cubicBezTo>
                  <a:cubicBezTo>
                    <a:pt x="1110" y="74"/>
                    <a:pt x="1084" y="72"/>
                    <a:pt x="1085" y="77"/>
                  </a:cubicBezTo>
                  <a:cubicBezTo>
                    <a:pt x="1085" y="86"/>
                    <a:pt x="1126" y="103"/>
                    <a:pt x="1127" y="105"/>
                  </a:cubicBezTo>
                  <a:lnTo>
                    <a:pt x="1090" y="90"/>
                  </a:lnTo>
                  <a:lnTo>
                    <a:pt x="1072" y="95"/>
                  </a:lnTo>
                  <a:cubicBezTo>
                    <a:pt x="1063" y="93"/>
                    <a:pt x="1039" y="65"/>
                    <a:pt x="1033" y="80"/>
                  </a:cubicBezTo>
                  <a:cubicBezTo>
                    <a:pt x="1027" y="95"/>
                    <a:pt x="1077" y="132"/>
                    <a:pt x="1084" y="147"/>
                  </a:cubicBezTo>
                  <a:lnTo>
                    <a:pt x="1075" y="171"/>
                  </a:lnTo>
                  <a:lnTo>
                    <a:pt x="1040" y="170"/>
                  </a:lnTo>
                  <a:cubicBezTo>
                    <a:pt x="1040" y="170"/>
                    <a:pt x="1061" y="164"/>
                    <a:pt x="1060" y="155"/>
                  </a:cubicBezTo>
                  <a:cubicBezTo>
                    <a:pt x="1059" y="146"/>
                    <a:pt x="1043" y="127"/>
                    <a:pt x="1031" y="113"/>
                  </a:cubicBezTo>
                  <a:cubicBezTo>
                    <a:pt x="1025" y="101"/>
                    <a:pt x="1030" y="84"/>
                    <a:pt x="1024" y="81"/>
                  </a:cubicBezTo>
                  <a:cubicBezTo>
                    <a:pt x="1018" y="78"/>
                    <a:pt x="997" y="65"/>
                    <a:pt x="989" y="71"/>
                  </a:cubicBezTo>
                  <a:cubicBezTo>
                    <a:pt x="968" y="74"/>
                    <a:pt x="970" y="107"/>
                    <a:pt x="974" y="116"/>
                  </a:cubicBezTo>
                  <a:cubicBezTo>
                    <a:pt x="978" y="125"/>
                    <a:pt x="1009" y="122"/>
                    <a:pt x="1012" y="125"/>
                  </a:cubicBezTo>
                  <a:cubicBezTo>
                    <a:pt x="1028" y="153"/>
                    <a:pt x="1005" y="143"/>
                    <a:pt x="989" y="134"/>
                  </a:cubicBezTo>
                  <a:cubicBezTo>
                    <a:pt x="973" y="125"/>
                    <a:pt x="968" y="128"/>
                    <a:pt x="958" y="128"/>
                  </a:cubicBezTo>
                  <a:cubicBezTo>
                    <a:pt x="948" y="128"/>
                    <a:pt x="931" y="133"/>
                    <a:pt x="926" y="137"/>
                  </a:cubicBezTo>
                  <a:cubicBezTo>
                    <a:pt x="921" y="141"/>
                    <a:pt x="939" y="157"/>
                    <a:pt x="926" y="152"/>
                  </a:cubicBezTo>
                  <a:cubicBezTo>
                    <a:pt x="913" y="147"/>
                    <a:pt x="899" y="149"/>
                    <a:pt x="886" y="147"/>
                  </a:cubicBezTo>
                  <a:cubicBezTo>
                    <a:pt x="873" y="145"/>
                    <a:pt x="863" y="136"/>
                    <a:pt x="847" y="140"/>
                  </a:cubicBezTo>
                  <a:cubicBezTo>
                    <a:pt x="825" y="147"/>
                    <a:pt x="794" y="185"/>
                    <a:pt x="787" y="171"/>
                  </a:cubicBezTo>
                  <a:cubicBezTo>
                    <a:pt x="780" y="157"/>
                    <a:pt x="800" y="155"/>
                    <a:pt x="800" y="150"/>
                  </a:cubicBezTo>
                  <a:cubicBezTo>
                    <a:pt x="800" y="145"/>
                    <a:pt x="796" y="138"/>
                    <a:pt x="790" y="138"/>
                  </a:cubicBezTo>
                  <a:cubicBezTo>
                    <a:pt x="784" y="138"/>
                    <a:pt x="764" y="144"/>
                    <a:pt x="763" y="152"/>
                  </a:cubicBezTo>
                  <a:cubicBezTo>
                    <a:pt x="761" y="163"/>
                    <a:pt x="783" y="181"/>
                    <a:pt x="782" y="186"/>
                  </a:cubicBezTo>
                  <a:cubicBezTo>
                    <a:pt x="781" y="191"/>
                    <a:pt x="765" y="180"/>
                    <a:pt x="758" y="183"/>
                  </a:cubicBezTo>
                  <a:cubicBezTo>
                    <a:pt x="751" y="186"/>
                    <a:pt x="746" y="207"/>
                    <a:pt x="742" y="203"/>
                  </a:cubicBezTo>
                  <a:lnTo>
                    <a:pt x="728" y="189"/>
                  </a:lnTo>
                  <a:lnTo>
                    <a:pt x="746" y="170"/>
                  </a:lnTo>
                  <a:lnTo>
                    <a:pt x="733" y="158"/>
                  </a:lnTo>
                  <a:cubicBezTo>
                    <a:pt x="727" y="155"/>
                    <a:pt x="718" y="150"/>
                    <a:pt x="712" y="149"/>
                  </a:cubicBezTo>
                  <a:cubicBezTo>
                    <a:pt x="706" y="148"/>
                    <a:pt x="701" y="154"/>
                    <a:pt x="698" y="152"/>
                  </a:cubicBezTo>
                  <a:cubicBezTo>
                    <a:pt x="695" y="150"/>
                    <a:pt x="698" y="139"/>
                    <a:pt x="695" y="138"/>
                  </a:cubicBezTo>
                  <a:cubicBezTo>
                    <a:pt x="692" y="137"/>
                    <a:pt x="685" y="146"/>
                    <a:pt x="680" y="146"/>
                  </a:cubicBezTo>
                  <a:cubicBezTo>
                    <a:pt x="675" y="146"/>
                    <a:pt x="677" y="142"/>
                    <a:pt x="667" y="140"/>
                  </a:cubicBezTo>
                  <a:cubicBezTo>
                    <a:pt x="657" y="138"/>
                    <a:pt x="632" y="139"/>
                    <a:pt x="622" y="135"/>
                  </a:cubicBezTo>
                  <a:cubicBezTo>
                    <a:pt x="612" y="131"/>
                    <a:pt x="632" y="117"/>
                    <a:pt x="608" y="113"/>
                  </a:cubicBezTo>
                  <a:cubicBezTo>
                    <a:pt x="584" y="109"/>
                    <a:pt x="590" y="119"/>
                    <a:pt x="583" y="119"/>
                  </a:cubicBezTo>
                  <a:lnTo>
                    <a:pt x="568" y="114"/>
                  </a:lnTo>
                  <a:cubicBezTo>
                    <a:pt x="555" y="116"/>
                    <a:pt x="521" y="125"/>
                    <a:pt x="505" y="131"/>
                  </a:cubicBezTo>
                  <a:cubicBezTo>
                    <a:pt x="482" y="140"/>
                    <a:pt x="485" y="140"/>
                    <a:pt x="472" y="152"/>
                  </a:cubicBezTo>
                  <a:cubicBezTo>
                    <a:pt x="459" y="164"/>
                    <a:pt x="443" y="192"/>
                    <a:pt x="428" y="204"/>
                  </a:cubicBezTo>
                  <a:cubicBezTo>
                    <a:pt x="410" y="223"/>
                    <a:pt x="393" y="217"/>
                    <a:pt x="382" y="224"/>
                  </a:cubicBezTo>
                  <a:lnTo>
                    <a:pt x="364" y="248"/>
                  </a:lnTo>
                  <a:lnTo>
                    <a:pt x="368" y="290"/>
                  </a:lnTo>
                  <a:lnTo>
                    <a:pt x="389" y="306"/>
                  </a:lnTo>
                  <a:lnTo>
                    <a:pt x="436" y="290"/>
                  </a:lnTo>
                  <a:cubicBezTo>
                    <a:pt x="447" y="296"/>
                    <a:pt x="448" y="335"/>
                    <a:pt x="457" y="341"/>
                  </a:cubicBezTo>
                  <a:cubicBezTo>
                    <a:pt x="468" y="348"/>
                    <a:pt x="486" y="330"/>
                    <a:pt x="491" y="324"/>
                  </a:cubicBezTo>
                  <a:lnTo>
                    <a:pt x="496" y="300"/>
                  </a:lnTo>
                  <a:lnTo>
                    <a:pt x="514" y="281"/>
                  </a:lnTo>
                  <a:cubicBezTo>
                    <a:pt x="515" y="270"/>
                    <a:pt x="499" y="245"/>
                    <a:pt x="502" y="234"/>
                  </a:cubicBezTo>
                  <a:cubicBezTo>
                    <a:pt x="505" y="225"/>
                    <a:pt x="526" y="220"/>
                    <a:pt x="535" y="213"/>
                  </a:cubicBezTo>
                  <a:cubicBezTo>
                    <a:pt x="544" y="206"/>
                    <a:pt x="546" y="192"/>
                    <a:pt x="554" y="191"/>
                  </a:cubicBezTo>
                  <a:cubicBezTo>
                    <a:pt x="567" y="190"/>
                    <a:pt x="580" y="200"/>
                    <a:pt x="581" y="204"/>
                  </a:cubicBezTo>
                  <a:cubicBezTo>
                    <a:pt x="581" y="208"/>
                    <a:pt x="560" y="200"/>
                    <a:pt x="557" y="215"/>
                  </a:cubicBezTo>
                  <a:cubicBezTo>
                    <a:pt x="554" y="230"/>
                    <a:pt x="535" y="233"/>
                    <a:pt x="533" y="242"/>
                  </a:cubicBezTo>
                  <a:lnTo>
                    <a:pt x="548" y="267"/>
                  </a:lnTo>
                  <a:lnTo>
                    <a:pt x="571" y="276"/>
                  </a:lnTo>
                  <a:lnTo>
                    <a:pt x="598" y="264"/>
                  </a:lnTo>
                  <a:lnTo>
                    <a:pt x="625" y="261"/>
                  </a:lnTo>
                  <a:cubicBezTo>
                    <a:pt x="632" y="263"/>
                    <a:pt x="645" y="271"/>
                    <a:pt x="638" y="276"/>
                  </a:cubicBezTo>
                  <a:cubicBezTo>
                    <a:pt x="631" y="281"/>
                    <a:pt x="593" y="287"/>
                    <a:pt x="584" y="293"/>
                  </a:cubicBezTo>
                  <a:cubicBezTo>
                    <a:pt x="575" y="299"/>
                    <a:pt x="587" y="309"/>
                    <a:pt x="581" y="311"/>
                  </a:cubicBezTo>
                  <a:cubicBezTo>
                    <a:pt x="567" y="319"/>
                    <a:pt x="556" y="301"/>
                    <a:pt x="550" y="303"/>
                  </a:cubicBezTo>
                  <a:lnTo>
                    <a:pt x="547" y="323"/>
                  </a:lnTo>
                  <a:lnTo>
                    <a:pt x="536" y="350"/>
                  </a:lnTo>
                  <a:lnTo>
                    <a:pt x="512" y="351"/>
                  </a:lnTo>
                  <a:lnTo>
                    <a:pt x="476" y="360"/>
                  </a:lnTo>
                  <a:lnTo>
                    <a:pt x="457" y="351"/>
                  </a:lnTo>
                  <a:lnTo>
                    <a:pt x="443" y="357"/>
                  </a:lnTo>
                  <a:lnTo>
                    <a:pt x="419" y="342"/>
                  </a:lnTo>
                  <a:cubicBezTo>
                    <a:pt x="417" y="335"/>
                    <a:pt x="433" y="329"/>
                    <a:pt x="428" y="317"/>
                  </a:cubicBezTo>
                  <a:cubicBezTo>
                    <a:pt x="423" y="305"/>
                    <a:pt x="396" y="313"/>
                    <a:pt x="392" y="321"/>
                  </a:cubicBezTo>
                  <a:lnTo>
                    <a:pt x="397" y="362"/>
                  </a:lnTo>
                  <a:lnTo>
                    <a:pt x="373" y="362"/>
                  </a:lnTo>
                  <a:cubicBezTo>
                    <a:pt x="365" y="366"/>
                    <a:pt x="355" y="380"/>
                    <a:pt x="347" y="386"/>
                  </a:cubicBezTo>
                  <a:cubicBezTo>
                    <a:pt x="339" y="392"/>
                    <a:pt x="332" y="379"/>
                    <a:pt x="322" y="399"/>
                  </a:cubicBezTo>
                  <a:cubicBezTo>
                    <a:pt x="312" y="419"/>
                    <a:pt x="301" y="411"/>
                    <a:pt x="293" y="414"/>
                  </a:cubicBezTo>
                  <a:cubicBezTo>
                    <a:pt x="285" y="417"/>
                    <a:pt x="280" y="414"/>
                    <a:pt x="275" y="416"/>
                  </a:cubicBezTo>
                  <a:cubicBezTo>
                    <a:pt x="270" y="418"/>
                    <a:pt x="267" y="426"/>
                    <a:pt x="260" y="426"/>
                  </a:cubicBezTo>
                  <a:cubicBezTo>
                    <a:pt x="253" y="426"/>
                    <a:pt x="238" y="417"/>
                    <a:pt x="232" y="419"/>
                  </a:cubicBezTo>
                  <a:cubicBezTo>
                    <a:pt x="226" y="421"/>
                    <a:pt x="221" y="432"/>
                    <a:pt x="226" y="437"/>
                  </a:cubicBezTo>
                  <a:lnTo>
                    <a:pt x="263" y="449"/>
                  </a:lnTo>
                  <a:lnTo>
                    <a:pt x="272" y="474"/>
                  </a:lnTo>
                  <a:lnTo>
                    <a:pt x="262" y="503"/>
                  </a:lnTo>
                  <a:cubicBezTo>
                    <a:pt x="251" y="507"/>
                    <a:pt x="223" y="499"/>
                    <a:pt x="206" y="498"/>
                  </a:cubicBezTo>
                  <a:cubicBezTo>
                    <a:pt x="189" y="497"/>
                    <a:pt x="164" y="492"/>
                    <a:pt x="158" y="498"/>
                  </a:cubicBezTo>
                  <a:cubicBezTo>
                    <a:pt x="152" y="504"/>
                    <a:pt x="167" y="527"/>
                    <a:pt x="167" y="537"/>
                  </a:cubicBezTo>
                  <a:cubicBezTo>
                    <a:pt x="167" y="547"/>
                    <a:pt x="159" y="551"/>
                    <a:pt x="157" y="557"/>
                  </a:cubicBezTo>
                  <a:cubicBezTo>
                    <a:pt x="155" y="563"/>
                    <a:pt x="161" y="569"/>
                    <a:pt x="157" y="576"/>
                  </a:cubicBezTo>
                  <a:cubicBezTo>
                    <a:pt x="153" y="583"/>
                    <a:pt x="127" y="594"/>
                    <a:pt x="130" y="597"/>
                  </a:cubicBezTo>
                  <a:cubicBezTo>
                    <a:pt x="139" y="606"/>
                    <a:pt x="160" y="592"/>
                    <a:pt x="176" y="592"/>
                  </a:cubicBezTo>
                  <a:lnTo>
                    <a:pt x="226" y="598"/>
                  </a:lnTo>
                  <a:lnTo>
                    <a:pt x="260" y="588"/>
                  </a:lnTo>
                  <a:lnTo>
                    <a:pt x="274" y="576"/>
                  </a:lnTo>
                  <a:cubicBezTo>
                    <a:pt x="282" y="573"/>
                    <a:pt x="306" y="573"/>
                    <a:pt x="307" y="569"/>
                  </a:cubicBezTo>
                  <a:cubicBezTo>
                    <a:pt x="321" y="557"/>
                    <a:pt x="283" y="559"/>
                    <a:pt x="283" y="552"/>
                  </a:cubicBezTo>
                  <a:cubicBezTo>
                    <a:pt x="283" y="545"/>
                    <a:pt x="300" y="533"/>
                    <a:pt x="307" y="528"/>
                  </a:cubicBezTo>
                  <a:lnTo>
                    <a:pt x="325" y="522"/>
                  </a:lnTo>
                  <a:lnTo>
                    <a:pt x="320" y="503"/>
                  </a:lnTo>
                  <a:cubicBezTo>
                    <a:pt x="323" y="499"/>
                    <a:pt x="336" y="495"/>
                    <a:pt x="342" y="495"/>
                  </a:cubicBezTo>
                  <a:cubicBezTo>
                    <a:pt x="348" y="495"/>
                    <a:pt x="350" y="506"/>
                    <a:pt x="358" y="505"/>
                  </a:cubicBezTo>
                  <a:cubicBezTo>
                    <a:pt x="366" y="504"/>
                    <a:pt x="384" y="490"/>
                    <a:pt x="393" y="491"/>
                  </a:cubicBezTo>
                  <a:lnTo>
                    <a:pt x="415" y="510"/>
                  </a:lnTo>
                  <a:cubicBezTo>
                    <a:pt x="416" y="517"/>
                    <a:pt x="407" y="520"/>
                    <a:pt x="401" y="530"/>
                  </a:cubicBezTo>
                  <a:lnTo>
                    <a:pt x="381" y="573"/>
                  </a:lnTo>
                  <a:lnTo>
                    <a:pt x="406" y="576"/>
                  </a:lnTo>
                  <a:lnTo>
                    <a:pt x="412" y="561"/>
                  </a:lnTo>
                  <a:lnTo>
                    <a:pt x="404" y="543"/>
                  </a:lnTo>
                  <a:cubicBezTo>
                    <a:pt x="406" y="539"/>
                    <a:pt x="417" y="541"/>
                    <a:pt x="423" y="538"/>
                  </a:cubicBezTo>
                  <a:cubicBezTo>
                    <a:pt x="430" y="537"/>
                    <a:pt x="435" y="526"/>
                    <a:pt x="441" y="527"/>
                  </a:cubicBezTo>
                  <a:cubicBezTo>
                    <a:pt x="447" y="528"/>
                    <a:pt x="453" y="542"/>
                    <a:pt x="460" y="547"/>
                  </a:cubicBezTo>
                  <a:lnTo>
                    <a:pt x="483" y="559"/>
                  </a:lnTo>
                  <a:lnTo>
                    <a:pt x="490" y="573"/>
                  </a:lnTo>
                  <a:lnTo>
                    <a:pt x="493" y="590"/>
                  </a:lnTo>
                  <a:lnTo>
                    <a:pt x="508" y="579"/>
                  </a:lnTo>
                  <a:cubicBezTo>
                    <a:pt x="508" y="579"/>
                    <a:pt x="507" y="566"/>
                    <a:pt x="509" y="564"/>
                  </a:cubicBezTo>
                  <a:cubicBezTo>
                    <a:pt x="513" y="561"/>
                    <a:pt x="512" y="581"/>
                    <a:pt x="521" y="569"/>
                  </a:cubicBezTo>
                  <a:cubicBezTo>
                    <a:pt x="530" y="557"/>
                    <a:pt x="525" y="556"/>
                    <a:pt x="515" y="549"/>
                  </a:cubicBezTo>
                  <a:lnTo>
                    <a:pt x="468" y="523"/>
                  </a:lnTo>
                  <a:lnTo>
                    <a:pt x="441" y="508"/>
                  </a:lnTo>
                  <a:lnTo>
                    <a:pt x="455" y="480"/>
                  </a:lnTo>
                  <a:lnTo>
                    <a:pt x="464" y="498"/>
                  </a:lnTo>
                  <a:lnTo>
                    <a:pt x="487" y="512"/>
                  </a:lnTo>
                  <a:lnTo>
                    <a:pt x="517" y="527"/>
                  </a:lnTo>
                  <a:cubicBezTo>
                    <a:pt x="526" y="535"/>
                    <a:pt x="529" y="546"/>
                    <a:pt x="539" y="559"/>
                  </a:cubicBezTo>
                  <a:cubicBezTo>
                    <a:pt x="549" y="572"/>
                    <a:pt x="570" y="602"/>
                    <a:pt x="579" y="608"/>
                  </a:cubicBezTo>
                  <a:cubicBezTo>
                    <a:pt x="588" y="614"/>
                    <a:pt x="588" y="598"/>
                    <a:pt x="592" y="597"/>
                  </a:cubicBezTo>
                  <a:cubicBezTo>
                    <a:pt x="596" y="594"/>
                    <a:pt x="604" y="602"/>
                    <a:pt x="604" y="599"/>
                  </a:cubicBezTo>
                  <a:cubicBezTo>
                    <a:pt x="604" y="596"/>
                    <a:pt x="596" y="583"/>
                    <a:pt x="593" y="578"/>
                  </a:cubicBezTo>
                  <a:cubicBezTo>
                    <a:pt x="589" y="574"/>
                    <a:pt x="590" y="568"/>
                    <a:pt x="587" y="567"/>
                  </a:cubicBezTo>
                  <a:cubicBezTo>
                    <a:pt x="585" y="563"/>
                    <a:pt x="583" y="558"/>
                    <a:pt x="584" y="555"/>
                  </a:cubicBezTo>
                  <a:cubicBezTo>
                    <a:pt x="585" y="552"/>
                    <a:pt x="589" y="550"/>
                    <a:pt x="592" y="548"/>
                  </a:cubicBezTo>
                  <a:lnTo>
                    <a:pt x="601" y="542"/>
                  </a:lnTo>
                  <a:cubicBezTo>
                    <a:pt x="607" y="541"/>
                    <a:pt x="621" y="541"/>
                    <a:pt x="627" y="541"/>
                  </a:cubicBezTo>
                  <a:cubicBezTo>
                    <a:pt x="633" y="541"/>
                    <a:pt x="636" y="541"/>
                    <a:pt x="640" y="539"/>
                  </a:cubicBezTo>
                  <a:cubicBezTo>
                    <a:pt x="644" y="537"/>
                    <a:pt x="648" y="532"/>
                    <a:pt x="650" y="528"/>
                  </a:cubicBezTo>
                  <a:lnTo>
                    <a:pt x="653" y="513"/>
                  </a:lnTo>
                  <a:lnTo>
                    <a:pt x="639" y="505"/>
                  </a:lnTo>
                  <a:cubicBezTo>
                    <a:pt x="639" y="503"/>
                    <a:pt x="650" y="505"/>
                    <a:pt x="655" y="501"/>
                  </a:cubicBezTo>
                  <a:cubicBezTo>
                    <a:pt x="660" y="497"/>
                    <a:pt x="665" y="488"/>
                    <a:pt x="670" y="483"/>
                  </a:cubicBezTo>
                  <a:cubicBezTo>
                    <a:pt x="675" y="478"/>
                    <a:pt x="681" y="471"/>
                    <a:pt x="686" y="470"/>
                  </a:cubicBezTo>
                  <a:lnTo>
                    <a:pt x="703" y="476"/>
                  </a:lnTo>
                  <a:lnTo>
                    <a:pt x="718" y="494"/>
                  </a:lnTo>
                  <a:cubicBezTo>
                    <a:pt x="723" y="498"/>
                    <a:pt x="727" y="503"/>
                    <a:pt x="731" y="501"/>
                  </a:cubicBezTo>
                  <a:cubicBezTo>
                    <a:pt x="735" y="499"/>
                    <a:pt x="742" y="488"/>
                    <a:pt x="742" y="482"/>
                  </a:cubicBezTo>
                  <a:lnTo>
                    <a:pt x="728" y="466"/>
                  </a:lnTo>
                  <a:cubicBezTo>
                    <a:pt x="730" y="462"/>
                    <a:pt x="746" y="463"/>
                    <a:pt x="755" y="459"/>
                  </a:cubicBezTo>
                  <a:cubicBezTo>
                    <a:pt x="764" y="455"/>
                    <a:pt x="777" y="444"/>
                    <a:pt x="782" y="444"/>
                  </a:cubicBezTo>
                  <a:cubicBezTo>
                    <a:pt x="787" y="444"/>
                    <a:pt x="786" y="452"/>
                    <a:pt x="784" y="458"/>
                  </a:cubicBezTo>
                  <a:cubicBezTo>
                    <a:pt x="782" y="464"/>
                    <a:pt x="765" y="469"/>
                    <a:pt x="772" y="480"/>
                  </a:cubicBezTo>
                  <a:cubicBezTo>
                    <a:pt x="779" y="491"/>
                    <a:pt x="820" y="516"/>
                    <a:pt x="824" y="525"/>
                  </a:cubicBezTo>
                  <a:cubicBezTo>
                    <a:pt x="828" y="534"/>
                    <a:pt x="808" y="535"/>
                    <a:pt x="796" y="537"/>
                  </a:cubicBezTo>
                  <a:cubicBezTo>
                    <a:pt x="784" y="539"/>
                    <a:pt x="763" y="541"/>
                    <a:pt x="751" y="539"/>
                  </a:cubicBezTo>
                  <a:cubicBezTo>
                    <a:pt x="739" y="537"/>
                    <a:pt x="739" y="524"/>
                    <a:pt x="722" y="524"/>
                  </a:cubicBezTo>
                  <a:cubicBezTo>
                    <a:pt x="705" y="524"/>
                    <a:pt x="707" y="533"/>
                    <a:pt x="697" y="537"/>
                  </a:cubicBezTo>
                  <a:lnTo>
                    <a:pt x="667" y="538"/>
                  </a:lnTo>
                  <a:lnTo>
                    <a:pt x="623" y="560"/>
                  </a:lnTo>
                  <a:lnTo>
                    <a:pt x="634" y="576"/>
                  </a:lnTo>
                  <a:lnTo>
                    <a:pt x="639" y="598"/>
                  </a:lnTo>
                  <a:lnTo>
                    <a:pt x="669" y="617"/>
                  </a:lnTo>
                  <a:lnTo>
                    <a:pt x="700" y="602"/>
                  </a:lnTo>
                  <a:lnTo>
                    <a:pt x="718" y="611"/>
                  </a:lnTo>
                  <a:lnTo>
                    <a:pt x="752" y="608"/>
                  </a:lnTo>
                  <a:lnTo>
                    <a:pt x="757" y="644"/>
                  </a:lnTo>
                  <a:lnTo>
                    <a:pt x="697" y="677"/>
                  </a:ln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FF5425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</p:grpSp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016433" y="2795199"/>
            <a:ext cx="8534400" cy="1143000"/>
          </a:xfrm>
        </p:spPr>
        <p:txBody>
          <a:bodyPr/>
          <a:lstStyle>
            <a:lvl1pPr algn="ctr">
              <a:defRPr sz="4300" i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noProof="0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417038320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8" grpId="0"/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e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4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3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</a:lstStyle>
          <a:p>
            <a:fld id="{C764DE79-268F-4C1A-8933-263129D2AF90}" type="datetimeFigureOut">
              <a:rPr lang="en-US" smtClean="0"/>
              <a:pPr/>
              <a:t>11/16/2023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32" descr="7">
            <a:extLst>
              <a:ext uri="{FF2B5EF4-FFF2-40B4-BE49-F238E27FC236}">
                <a16:creationId xmlns:a16="http://schemas.microsoft.com/office/drawing/2014/main" id="{685BCEC7-45C5-4A49-B69F-34F045680A7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2534" y="6165851"/>
            <a:ext cx="2785533" cy="638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31" descr="6">
            <a:extLst>
              <a:ext uri="{FF2B5EF4-FFF2-40B4-BE49-F238E27FC236}">
                <a16:creationId xmlns:a16="http://schemas.microsoft.com/office/drawing/2014/main" id="{A2C92922-05D0-4C06-A300-278F0404726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"/>
            <a:ext cx="3695700" cy="906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6" descr="2">
            <a:extLst>
              <a:ext uri="{FF2B5EF4-FFF2-40B4-BE49-F238E27FC236}">
                <a16:creationId xmlns:a16="http://schemas.microsoft.com/office/drawing/2014/main" id="{E1E926B6-6A6E-412B-88B0-151490D8C47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5700" y="441326"/>
            <a:ext cx="4656667" cy="466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24">
            <a:extLst>
              <a:ext uri="{FF2B5EF4-FFF2-40B4-BE49-F238E27FC236}">
                <a16:creationId xmlns:a16="http://schemas.microsoft.com/office/drawing/2014/main" id="{23B23CA3-28AA-4CB0-B89D-ECD0367D09FC}"/>
              </a:ext>
            </a:extLst>
          </p:cNvPr>
          <p:cNvSpPr>
            <a:spLocks noChangeArrowheads="1"/>
          </p:cNvSpPr>
          <p:nvPr userDrawn="1"/>
        </p:nvSpPr>
        <p:spPr bwMode="gray">
          <a:xfrm>
            <a:off x="0" y="1"/>
            <a:ext cx="12192000" cy="1484313"/>
          </a:xfrm>
          <a:prstGeom prst="rect">
            <a:avLst/>
          </a:prstGeom>
          <a:gradFill rotWithShape="1">
            <a:gsLst>
              <a:gs pos="0">
                <a:srgbClr val="3366FF">
                  <a:alpha val="60001"/>
                </a:srgbClr>
              </a:gs>
              <a:gs pos="100000">
                <a:srgbClr val="FFFFFF">
                  <a:alpha val="70000"/>
                </a:srgb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180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1" name="Picture 29" descr="artplus_nature_naturalcity42_f">
            <a:extLst>
              <a:ext uri="{FF2B5EF4-FFF2-40B4-BE49-F238E27FC236}">
                <a16:creationId xmlns:a16="http://schemas.microsoft.com/office/drawing/2014/main" id="{E9B18A8F-BC64-4294-A7C4-16E27561297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9417" y="6334126"/>
            <a:ext cx="1826683" cy="52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928688"/>
            <a:ext cx="10515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45546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  <p:sldLayoutId id="2147483724" r:id="rId2"/>
    <p:sldLayoutId id="2147483725" r:id="rId3"/>
    <p:sldLayoutId id="2147483729" r:id="rId4"/>
    <p:sldLayoutId id="2147483734" r:id="rId5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Times New Roman" panose="02020603050405020304" pitchFamily="18" charset="0"/>
          <a:ea typeface="宋体" panose="02010600030101010101" pitchFamily="2" charset="-122"/>
          <a:cs typeface="Times New Roman" panose="02020603050405020304" pitchFamily="18" charset="0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Times New Roman" panose="02020603050405020304" pitchFamily="18" charset="0"/>
          <a:ea typeface="宋体" panose="02010600030101010101" pitchFamily="2" charset="-122"/>
          <a:cs typeface="Times New Roman" panose="02020603050405020304" pitchFamily="18" charset="0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Times New Roman" panose="02020603050405020304" pitchFamily="18" charset="0"/>
          <a:ea typeface="宋体" panose="02010600030101010101" pitchFamily="2" charset="-122"/>
          <a:cs typeface="Times New Roman" panose="02020603050405020304" pitchFamily="18" charset="0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Times New Roman" panose="02020603050405020304" pitchFamily="18" charset="0"/>
          <a:ea typeface="宋体" panose="02010600030101010101" pitchFamily="2" charset="-122"/>
          <a:cs typeface="Times New Roman" panose="02020603050405020304" pitchFamily="18" charset="0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imes New Roman" panose="02020603050405020304" pitchFamily="18" charset="0"/>
          <a:ea typeface="宋体" panose="02010600030101010101" pitchFamily="2" charset="-122"/>
          <a:cs typeface="Times New Roman" panose="02020603050405020304" pitchFamily="18" charset="0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imes New Roman" panose="02020603050405020304" pitchFamily="18" charset="0"/>
          <a:ea typeface="宋体" panose="02010600030101010101" pitchFamily="2" charset="-122"/>
          <a:cs typeface="Times New Roman" panose="02020603050405020304" pitchFamily="18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tags" Target="../tags/tag55.xml"/><Relationship Id="rId13" Type="http://schemas.openxmlformats.org/officeDocument/2006/relationships/tags" Target="../tags/tag60.xml"/><Relationship Id="rId18" Type="http://schemas.openxmlformats.org/officeDocument/2006/relationships/slideLayout" Target="../slideLayouts/slideLayout4.xml"/><Relationship Id="rId3" Type="http://schemas.openxmlformats.org/officeDocument/2006/relationships/tags" Target="../tags/tag50.xml"/><Relationship Id="rId7" Type="http://schemas.openxmlformats.org/officeDocument/2006/relationships/tags" Target="../tags/tag54.xml"/><Relationship Id="rId12" Type="http://schemas.openxmlformats.org/officeDocument/2006/relationships/tags" Target="../tags/tag59.xml"/><Relationship Id="rId17" Type="http://schemas.openxmlformats.org/officeDocument/2006/relationships/tags" Target="../tags/tag64.xml"/><Relationship Id="rId2" Type="http://schemas.openxmlformats.org/officeDocument/2006/relationships/tags" Target="../tags/tag49.xml"/><Relationship Id="rId16" Type="http://schemas.openxmlformats.org/officeDocument/2006/relationships/tags" Target="../tags/tag63.xml"/><Relationship Id="rId1" Type="http://schemas.openxmlformats.org/officeDocument/2006/relationships/tags" Target="../tags/tag48.xml"/><Relationship Id="rId6" Type="http://schemas.openxmlformats.org/officeDocument/2006/relationships/tags" Target="../tags/tag53.xml"/><Relationship Id="rId11" Type="http://schemas.openxmlformats.org/officeDocument/2006/relationships/tags" Target="../tags/tag58.xml"/><Relationship Id="rId5" Type="http://schemas.openxmlformats.org/officeDocument/2006/relationships/tags" Target="../tags/tag52.xml"/><Relationship Id="rId15" Type="http://schemas.openxmlformats.org/officeDocument/2006/relationships/tags" Target="../tags/tag62.xml"/><Relationship Id="rId10" Type="http://schemas.openxmlformats.org/officeDocument/2006/relationships/tags" Target="../tags/tag57.xml"/><Relationship Id="rId19" Type="http://schemas.openxmlformats.org/officeDocument/2006/relationships/image" Target="../media/image6.tmp"/><Relationship Id="rId4" Type="http://schemas.openxmlformats.org/officeDocument/2006/relationships/tags" Target="../tags/tag51.xml"/><Relationship Id="rId9" Type="http://schemas.openxmlformats.org/officeDocument/2006/relationships/tags" Target="../tags/tag56.xml"/><Relationship Id="rId14" Type="http://schemas.openxmlformats.org/officeDocument/2006/relationships/tags" Target="../tags/tag6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tags" Target="../tags/tag72.xml"/><Relationship Id="rId13" Type="http://schemas.openxmlformats.org/officeDocument/2006/relationships/tags" Target="../tags/tag77.xml"/><Relationship Id="rId18" Type="http://schemas.openxmlformats.org/officeDocument/2006/relationships/slideLayout" Target="../slideLayouts/slideLayout4.xml"/><Relationship Id="rId3" Type="http://schemas.openxmlformats.org/officeDocument/2006/relationships/tags" Target="../tags/tag67.xml"/><Relationship Id="rId7" Type="http://schemas.openxmlformats.org/officeDocument/2006/relationships/tags" Target="../tags/tag71.xml"/><Relationship Id="rId12" Type="http://schemas.openxmlformats.org/officeDocument/2006/relationships/tags" Target="../tags/tag76.xml"/><Relationship Id="rId17" Type="http://schemas.openxmlformats.org/officeDocument/2006/relationships/tags" Target="../tags/tag81.xml"/><Relationship Id="rId2" Type="http://schemas.openxmlformats.org/officeDocument/2006/relationships/tags" Target="../tags/tag66.xml"/><Relationship Id="rId16" Type="http://schemas.openxmlformats.org/officeDocument/2006/relationships/tags" Target="../tags/tag80.xml"/><Relationship Id="rId1" Type="http://schemas.openxmlformats.org/officeDocument/2006/relationships/tags" Target="../tags/tag65.xml"/><Relationship Id="rId6" Type="http://schemas.openxmlformats.org/officeDocument/2006/relationships/tags" Target="../tags/tag70.xml"/><Relationship Id="rId11" Type="http://schemas.openxmlformats.org/officeDocument/2006/relationships/tags" Target="../tags/tag75.xml"/><Relationship Id="rId5" Type="http://schemas.openxmlformats.org/officeDocument/2006/relationships/tags" Target="../tags/tag69.xml"/><Relationship Id="rId15" Type="http://schemas.openxmlformats.org/officeDocument/2006/relationships/tags" Target="../tags/tag79.xml"/><Relationship Id="rId10" Type="http://schemas.openxmlformats.org/officeDocument/2006/relationships/tags" Target="../tags/tag74.xml"/><Relationship Id="rId19" Type="http://schemas.openxmlformats.org/officeDocument/2006/relationships/image" Target="../media/image6.tmp"/><Relationship Id="rId4" Type="http://schemas.openxmlformats.org/officeDocument/2006/relationships/tags" Target="../tags/tag68.xml"/><Relationship Id="rId9" Type="http://schemas.openxmlformats.org/officeDocument/2006/relationships/tags" Target="../tags/tag73.xml"/><Relationship Id="rId14" Type="http://schemas.openxmlformats.org/officeDocument/2006/relationships/tags" Target="../tags/tag78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tags" Target="../tags/tag89.xml"/><Relationship Id="rId13" Type="http://schemas.openxmlformats.org/officeDocument/2006/relationships/tags" Target="../tags/tag94.xml"/><Relationship Id="rId18" Type="http://schemas.openxmlformats.org/officeDocument/2006/relationships/tags" Target="../tags/tag99.xml"/><Relationship Id="rId3" Type="http://schemas.openxmlformats.org/officeDocument/2006/relationships/tags" Target="../tags/tag84.xml"/><Relationship Id="rId7" Type="http://schemas.openxmlformats.org/officeDocument/2006/relationships/tags" Target="../tags/tag88.xml"/><Relationship Id="rId12" Type="http://schemas.openxmlformats.org/officeDocument/2006/relationships/tags" Target="../tags/tag93.xml"/><Relationship Id="rId17" Type="http://schemas.openxmlformats.org/officeDocument/2006/relationships/tags" Target="../tags/tag98.xml"/><Relationship Id="rId2" Type="http://schemas.openxmlformats.org/officeDocument/2006/relationships/tags" Target="../tags/tag83.xml"/><Relationship Id="rId16" Type="http://schemas.openxmlformats.org/officeDocument/2006/relationships/tags" Target="../tags/tag97.xml"/><Relationship Id="rId20" Type="http://schemas.openxmlformats.org/officeDocument/2006/relationships/image" Target="../media/image6.tmp"/><Relationship Id="rId1" Type="http://schemas.openxmlformats.org/officeDocument/2006/relationships/tags" Target="../tags/tag82.xml"/><Relationship Id="rId6" Type="http://schemas.openxmlformats.org/officeDocument/2006/relationships/tags" Target="../tags/tag87.xml"/><Relationship Id="rId11" Type="http://schemas.openxmlformats.org/officeDocument/2006/relationships/tags" Target="../tags/tag92.xml"/><Relationship Id="rId5" Type="http://schemas.openxmlformats.org/officeDocument/2006/relationships/tags" Target="../tags/tag86.xml"/><Relationship Id="rId15" Type="http://schemas.openxmlformats.org/officeDocument/2006/relationships/tags" Target="../tags/tag96.xml"/><Relationship Id="rId10" Type="http://schemas.openxmlformats.org/officeDocument/2006/relationships/tags" Target="../tags/tag91.xml"/><Relationship Id="rId19" Type="http://schemas.openxmlformats.org/officeDocument/2006/relationships/slideLayout" Target="../slideLayouts/slideLayout4.xml"/><Relationship Id="rId4" Type="http://schemas.openxmlformats.org/officeDocument/2006/relationships/tags" Target="../tags/tag85.xml"/><Relationship Id="rId9" Type="http://schemas.openxmlformats.org/officeDocument/2006/relationships/tags" Target="../tags/tag90.xml"/><Relationship Id="rId14" Type="http://schemas.openxmlformats.org/officeDocument/2006/relationships/tags" Target="../tags/tag9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tags" Target="../tags/tag107.xml"/><Relationship Id="rId13" Type="http://schemas.openxmlformats.org/officeDocument/2006/relationships/tags" Target="../tags/tag112.xml"/><Relationship Id="rId18" Type="http://schemas.openxmlformats.org/officeDocument/2006/relationships/image" Target="../media/image6.tmp"/><Relationship Id="rId3" Type="http://schemas.openxmlformats.org/officeDocument/2006/relationships/tags" Target="../tags/tag102.xml"/><Relationship Id="rId7" Type="http://schemas.openxmlformats.org/officeDocument/2006/relationships/tags" Target="../tags/tag106.xml"/><Relationship Id="rId12" Type="http://schemas.openxmlformats.org/officeDocument/2006/relationships/tags" Target="../tags/tag111.xml"/><Relationship Id="rId17" Type="http://schemas.openxmlformats.org/officeDocument/2006/relationships/slideLayout" Target="../slideLayouts/slideLayout4.xml"/><Relationship Id="rId2" Type="http://schemas.openxmlformats.org/officeDocument/2006/relationships/tags" Target="../tags/tag101.xml"/><Relationship Id="rId16" Type="http://schemas.openxmlformats.org/officeDocument/2006/relationships/tags" Target="../tags/tag115.xml"/><Relationship Id="rId1" Type="http://schemas.openxmlformats.org/officeDocument/2006/relationships/tags" Target="../tags/tag100.xml"/><Relationship Id="rId6" Type="http://schemas.openxmlformats.org/officeDocument/2006/relationships/tags" Target="../tags/tag105.xml"/><Relationship Id="rId11" Type="http://schemas.openxmlformats.org/officeDocument/2006/relationships/tags" Target="../tags/tag110.xml"/><Relationship Id="rId5" Type="http://schemas.openxmlformats.org/officeDocument/2006/relationships/tags" Target="../tags/tag104.xml"/><Relationship Id="rId15" Type="http://schemas.openxmlformats.org/officeDocument/2006/relationships/tags" Target="../tags/tag114.xml"/><Relationship Id="rId10" Type="http://schemas.openxmlformats.org/officeDocument/2006/relationships/tags" Target="../tags/tag109.xml"/><Relationship Id="rId4" Type="http://schemas.openxmlformats.org/officeDocument/2006/relationships/tags" Target="../tags/tag103.xml"/><Relationship Id="rId9" Type="http://schemas.openxmlformats.org/officeDocument/2006/relationships/tags" Target="../tags/tag108.xml"/><Relationship Id="rId14" Type="http://schemas.openxmlformats.org/officeDocument/2006/relationships/tags" Target="../tags/tag1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tags" Target="../tags/tag123.xml"/><Relationship Id="rId13" Type="http://schemas.openxmlformats.org/officeDocument/2006/relationships/tags" Target="../tags/tag128.xml"/><Relationship Id="rId18" Type="http://schemas.openxmlformats.org/officeDocument/2006/relationships/image" Target="../media/image6.tmp"/><Relationship Id="rId3" Type="http://schemas.openxmlformats.org/officeDocument/2006/relationships/tags" Target="../tags/tag118.xml"/><Relationship Id="rId7" Type="http://schemas.openxmlformats.org/officeDocument/2006/relationships/tags" Target="../tags/tag122.xml"/><Relationship Id="rId12" Type="http://schemas.openxmlformats.org/officeDocument/2006/relationships/tags" Target="../tags/tag127.xml"/><Relationship Id="rId17" Type="http://schemas.openxmlformats.org/officeDocument/2006/relationships/slideLayout" Target="../slideLayouts/slideLayout4.xml"/><Relationship Id="rId2" Type="http://schemas.openxmlformats.org/officeDocument/2006/relationships/tags" Target="../tags/tag117.xml"/><Relationship Id="rId16" Type="http://schemas.openxmlformats.org/officeDocument/2006/relationships/tags" Target="../tags/tag131.xml"/><Relationship Id="rId1" Type="http://schemas.openxmlformats.org/officeDocument/2006/relationships/tags" Target="../tags/tag116.xml"/><Relationship Id="rId6" Type="http://schemas.openxmlformats.org/officeDocument/2006/relationships/tags" Target="../tags/tag121.xml"/><Relationship Id="rId11" Type="http://schemas.openxmlformats.org/officeDocument/2006/relationships/tags" Target="../tags/tag126.xml"/><Relationship Id="rId5" Type="http://schemas.openxmlformats.org/officeDocument/2006/relationships/tags" Target="../tags/tag120.xml"/><Relationship Id="rId15" Type="http://schemas.openxmlformats.org/officeDocument/2006/relationships/tags" Target="../tags/tag130.xml"/><Relationship Id="rId10" Type="http://schemas.openxmlformats.org/officeDocument/2006/relationships/tags" Target="../tags/tag125.xml"/><Relationship Id="rId4" Type="http://schemas.openxmlformats.org/officeDocument/2006/relationships/tags" Target="../tags/tag119.xml"/><Relationship Id="rId9" Type="http://schemas.openxmlformats.org/officeDocument/2006/relationships/tags" Target="../tags/tag124.xml"/><Relationship Id="rId14" Type="http://schemas.openxmlformats.org/officeDocument/2006/relationships/tags" Target="../tags/tag129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tags" Target="../tags/tag139.xml"/><Relationship Id="rId13" Type="http://schemas.openxmlformats.org/officeDocument/2006/relationships/tags" Target="../tags/tag144.xml"/><Relationship Id="rId3" Type="http://schemas.openxmlformats.org/officeDocument/2006/relationships/tags" Target="../tags/tag134.xml"/><Relationship Id="rId7" Type="http://schemas.openxmlformats.org/officeDocument/2006/relationships/tags" Target="../tags/tag138.xml"/><Relationship Id="rId12" Type="http://schemas.openxmlformats.org/officeDocument/2006/relationships/tags" Target="../tags/tag143.xml"/><Relationship Id="rId2" Type="http://schemas.openxmlformats.org/officeDocument/2006/relationships/tags" Target="../tags/tag133.xml"/><Relationship Id="rId1" Type="http://schemas.openxmlformats.org/officeDocument/2006/relationships/tags" Target="../tags/tag132.xml"/><Relationship Id="rId6" Type="http://schemas.openxmlformats.org/officeDocument/2006/relationships/tags" Target="../tags/tag137.xml"/><Relationship Id="rId11" Type="http://schemas.openxmlformats.org/officeDocument/2006/relationships/tags" Target="../tags/tag142.xml"/><Relationship Id="rId5" Type="http://schemas.openxmlformats.org/officeDocument/2006/relationships/tags" Target="../tags/tag136.xml"/><Relationship Id="rId15" Type="http://schemas.openxmlformats.org/officeDocument/2006/relationships/image" Target="../media/image6.tmp"/><Relationship Id="rId10" Type="http://schemas.openxmlformats.org/officeDocument/2006/relationships/tags" Target="../tags/tag141.xml"/><Relationship Id="rId4" Type="http://schemas.openxmlformats.org/officeDocument/2006/relationships/tags" Target="../tags/tag135.xml"/><Relationship Id="rId9" Type="http://schemas.openxmlformats.org/officeDocument/2006/relationships/tags" Target="../tags/tag140.xml"/><Relationship Id="rId14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tags" Target="../tags/tag152.xml"/><Relationship Id="rId13" Type="http://schemas.openxmlformats.org/officeDocument/2006/relationships/tags" Target="../tags/tag157.xml"/><Relationship Id="rId18" Type="http://schemas.openxmlformats.org/officeDocument/2006/relationships/slideLayout" Target="../slideLayouts/slideLayout4.xml"/><Relationship Id="rId3" Type="http://schemas.openxmlformats.org/officeDocument/2006/relationships/tags" Target="../tags/tag147.xml"/><Relationship Id="rId7" Type="http://schemas.openxmlformats.org/officeDocument/2006/relationships/tags" Target="../tags/tag151.xml"/><Relationship Id="rId12" Type="http://schemas.openxmlformats.org/officeDocument/2006/relationships/tags" Target="../tags/tag156.xml"/><Relationship Id="rId17" Type="http://schemas.openxmlformats.org/officeDocument/2006/relationships/tags" Target="../tags/tag161.xml"/><Relationship Id="rId2" Type="http://schemas.openxmlformats.org/officeDocument/2006/relationships/tags" Target="../tags/tag146.xml"/><Relationship Id="rId16" Type="http://schemas.openxmlformats.org/officeDocument/2006/relationships/tags" Target="../tags/tag160.xml"/><Relationship Id="rId1" Type="http://schemas.openxmlformats.org/officeDocument/2006/relationships/tags" Target="../tags/tag145.xml"/><Relationship Id="rId6" Type="http://schemas.openxmlformats.org/officeDocument/2006/relationships/tags" Target="../tags/tag150.xml"/><Relationship Id="rId11" Type="http://schemas.openxmlformats.org/officeDocument/2006/relationships/tags" Target="../tags/tag155.xml"/><Relationship Id="rId5" Type="http://schemas.openxmlformats.org/officeDocument/2006/relationships/tags" Target="../tags/tag149.xml"/><Relationship Id="rId15" Type="http://schemas.openxmlformats.org/officeDocument/2006/relationships/tags" Target="../tags/tag159.xml"/><Relationship Id="rId10" Type="http://schemas.openxmlformats.org/officeDocument/2006/relationships/tags" Target="../tags/tag154.xml"/><Relationship Id="rId19" Type="http://schemas.openxmlformats.org/officeDocument/2006/relationships/image" Target="../media/image6.tmp"/><Relationship Id="rId4" Type="http://schemas.openxmlformats.org/officeDocument/2006/relationships/tags" Target="../tags/tag148.xml"/><Relationship Id="rId9" Type="http://schemas.openxmlformats.org/officeDocument/2006/relationships/tags" Target="../tags/tag153.xml"/><Relationship Id="rId14" Type="http://schemas.openxmlformats.org/officeDocument/2006/relationships/tags" Target="../tags/tag158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tags" Target="../tags/tag13.xml"/><Relationship Id="rId18" Type="http://schemas.openxmlformats.org/officeDocument/2006/relationships/image" Target="../media/image6.tmp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tags" Target="../tags/tag12.xml"/><Relationship Id="rId17" Type="http://schemas.openxmlformats.org/officeDocument/2006/relationships/slideLayout" Target="../slideLayouts/slideLayout4.xml"/><Relationship Id="rId2" Type="http://schemas.openxmlformats.org/officeDocument/2006/relationships/tags" Target="../tags/tag2.xml"/><Relationship Id="rId16" Type="http://schemas.openxmlformats.org/officeDocument/2006/relationships/tags" Target="../tags/tag16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5" Type="http://schemas.openxmlformats.org/officeDocument/2006/relationships/tags" Target="../tags/tag5.xml"/><Relationship Id="rId15" Type="http://schemas.openxmlformats.org/officeDocument/2006/relationships/tags" Target="../tags/tag15.xml"/><Relationship Id="rId10" Type="http://schemas.openxmlformats.org/officeDocument/2006/relationships/tags" Target="../tags/tag10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tags" Target="../tags/tag1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tags" Target="../tags/tag169.xml"/><Relationship Id="rId3" Type="http://schemas.openxmlformats.org/officeDocument/2006/relationships/tags" Target="../tags/tag164.xml"/><Relationship Id="rId7" Type="http://schemas.openxmlformats.org/officeDocument/2006/relationships/tags" Target="../tags/tag168.xml"/><Relationship Id="rId2" Type="http://schemas.openxmlformats.org/officeDocument/2006/relationships/tags" Target="../tags/tag163.xml"/><Relationship Id="rId1" Type="http://schemas.openxmlformats.org/officeDocument/2006/relationships/tags" Target="../tags/tag162.xml"/><Relationship Id="rId6" Type="http://schemas.openxmlformats.org/officeDocument/2006/relationships/tags" Target="../tags/tag167.xml"/><Relationship Id="rId11" Type="http://schemas.openxmlformats.org/officeDocument/2006/relationships/image" Target="../media/image6.tmp"/><Relationship Id="rId5" Type="http://schemas.openxmlformats.org/officeDocument/2006/relationships/tags" Target="../tags/tag166.xml"/><Relationship Id="rId10" Type="http://schemas.openxmlformats.org/officeDocument/2006/relationships/slideLayout" Target="../slideLayouts/slideLayout4.xml"/><Relationship Id="rId4" Type="http://schemas.openxmlformats.org/officeDocument/2006/relationships/tags" Target="../tags/tag165.xml"/><Relationship Id="rId9" Type="http://schemas.openxmlformats.org/officeDocument/2006/relationships/tags" Target="../tags/tag170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tags" Target="../tags/tag178.xml"/><Relationship Id="rId13" Type="http://schemas.openxmlformats.org/officeDocument/2006/relationships/tags" Target="../tags/tag183.xml"/><Relationship Id="rId3" Type="http://schemas.openxmlformats.org/officeDocument/2006/relationships/tags" Target="../tags/tag173.xml"/><Relationship Id="rId7" Type="http://schemas.openxmlformats.org/officeDocument/2006/relationships/tags" Target="../tags/tag177.xml"/><Relationship Id="rId12" Type="http://schemas.openxmlformats.org/officeDocument/2006/relationships/tags" Target="../tags/tag182.xml"/><Relationship Id="rId2" Type="http://schemas.openxmlformats.org/officeDocument/2006/relationships/tags" Target="../tags/tag172.xml"/><Relationship Id="rId1" Type="http://schemas.openxmlformats.org/officeDocument/2006/relationships/tags" Target="../tags/tag171.xml"/><Relationship Id="rId6" Type="http://schemas.openxmlformats.org/officeDocument/2006/relationships/tags" Target="../tags/tag176.xml"/><Relationship Id="rId11" Type="http://schemas.openxmlformats.org/officeDocument/2006/relationships/tags" Target="../tags/tag181.xml"/><Relationship Id="rId5" Type="http://schemas.openxmlformats.org/officeDocument/2006/relationships/tags" Target="../tags/tag175.xml"/><Relationship Id="rId15" Type="http://schemas.openxmlformats.org/officeDocument/2006/relationships/image" Target="../media/image6.tmp"/><Relationship Id="rId10" Type="http://schemas.openxmlformats.org/officeDocument/2006/relationships/tags" Target="../tags/tag180.xml"/><Relationship Id="rId4" Type="http://schemas.openxmlformats.org/officeDocument/2006/relationships/tags" Target="../tags/tag174.xml"/><Relationship Id="rId9" Type="http://schemas.openxmlformats.org/officeDocument/2006/relationships/tags" Target="../tags/tag179.xml"/><Relationship Id="rId14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tags" Target="../tags/tag191.xml"/><Relationship Id="rId3" Type="http://schemas.openxmlformats.org/officeDocument/2006/relationships/tags" Target="../tags/tag186.xml"/><Relationship Id="rId7" Type="http://schemas.openxmlformats.org/officeDocument/2006/relationships/tags" Target="../tags/tag190.xml"/><Relationship Id="rId2" Type="http://schemas.openxmlformats.org/officeDocument/2006/relationships/tags" Target="../tags/tag185.xml"/><Relationship Id="rId1" Type="http://schemas.openxmlformats.org/officeDocument/2006/relationships/tags" Target="../tags/tag184.xml"/><Relationship Id="rId6" Type="http://schemas.openxmlformats.org/officeDocument/2006/relationships/tags" Target="../tags/tag189.xml"/><Relationship Id="rId11" Type="http://schemas.openxmlformats.org/officeDocument/2006/relationships/image" Target="../media/image6.tmp"/><Relationship Id="rId5" Type="http://schemas.openxmlformats.org/officeDocument/2006/relationships/tags" Target="../tags/tag188.xml"/><Relationship Id="rId10" Type="http://schemas.openxmlformats.org/officeDocument/2006/relationships/slideLayout" Target="../slideLayouts/slideLayout4.xml"/><Relationship Id="rId4" Type="http://schemas.openxmlformats.org/officeDocument/2006/relationships/tags" Target="../tags/tag187.xml"/><Relationship Id="rId9" Type="http://schemas.openxmlformats.org/officeDocument/2006/relationships/tags" Target="../tags/tag192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tags" Target="../tags/tag200.xml"/><Relationship Id="rId13" Type="http://schemas.openxmlformats.org/officeDocument/2006/relationships/tags" Target="../tags/tag205.xml"/><Relationship Id="rId18" Type="http://schemas.openxmlformats.org/officeDocument/2006/relationships/image" Target="../media/image6.tmp"/><Relationship Id="rId3" Type="http://schemas.openxmlformats.org/officeDocument/2006/relationships/tags" Target="../tags/tag195.xml"/><Relationship Id="rId7" Type="http://schemas.openxmlformats.org/officeDocument/2006/relationships/tags" Target="../tags/tag199.xml"/><Relationship Id="rId12" Type="http://schemas.openxmlformats.org/officeDocument/2006/relationships/tags" Target="../tags/tag204.xml"/><Relationship Id="rId17" Type="http://schemas.openxmlformats.org/officeDocument/2006/relationships/slideLayout" Target="../slideLayouts/slideLayout4.xml"/><Relationship Id="rId2" Type="http://schemas.openxmlformats.org/officeDocument/2006/relationships/tags" Target="../tags/tag194.xml"/><Relationship Id="rId16" Type="http://schemas.openxmlformats.org/officeDocument/2006/relationships/tags" Target="../tags/tag208.xml"/><Relationship Id="rId1" Type="http://schemas.openxmlformats.org/officeDocument/2006/relationships/tags" Target="../tags/tag193.xml"/><Relationship Id="rId6" Type="http://schemas.openxmlformats.org/officeDocument/2006/relationships/tags" Target="../tags/tag198.xml"/><Relationship Id="rId11" Type="http://schemas.openxmlformats.org/officeDocument/2006/relationships/tags" Target="../tags/tag203.xml"/><Relationship Id="rId5" Type="http://schemas.openxmlformats.org/officeDocument/2006/relationships/tags" Target="../tags/tag197.xml"/><Relationship Id="rId15" Type="http://schemas.openxmlformats.org/officeDocument/2006/relationships/tags" Target="../tags/tag207.xml"/><Relationship Id="rId10" Type="http://schemas.openxmlformats.org/officeDocument/2006/relationships/tags" Target="../tags/tag202.xml"/><Relationship Id="rId4" Type="http://schemas.openxmlformats.org/officeDocument/2006/relationships/tags" Target="../tags/tag196.xml"/><Relationship Id="rId9" Type="http://schemas.openxmlformats.org/officeDocument/2006/relationships/tags" Target="../tags/tag201.xml"/><Relationship Id="rId14" Type="http://schemas.openxmlformats.org/officeDocument/2006/relationships/tags" Target="../tags/tag20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tags" Target="../tags/tag24.xml"/><Relationship Id="rId13" Type="http://schemas.openxmlformats.org/officeDocument/2006/relationships/tags" Target="../tags/tag29.xml"/><Relationship Id="rId3" Type="http://schemas.openxmlformats.org/officeDocument/2006/relationships/tags" Target="../tags/tag19.xml"/><Relationship Id="rId7" Type="http://schemas.openxmlformats.org/officeDocument/2006/relationships/tags" Target="../tags/tag23.xml"/><Relationship Id="rId12" Type="http://schemas.openxmlformats.org/officeDocument/2006/relationships/tags" Target="../tags/tag28.xml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tags" Target="../tags/tag22.xml"/><Relationship Id="rId11" Type="http://schemas.openxmlformats.org/officeDocument/2006/relationships/tags" Target="../tags/tag27.xml"/><Relationship Id="rId5" Type="http://schemas.openxmlformats.org/officeDocument/2006/relationships/tags" Target="../tags/tag21.xml"/><Relationship Id="rId15" Type="http://schemas.openxmlformats.org/officeDocument/2006/relationships/image" Target="../media/image6.tmp"/><Relationship Id="rId10" Type="http://schemas.openxmlformats.org/officeDocument/2006/relationships/tags" Target="../tags/tag26.xml"/><Relationship Id="rId4" Type="http://schemas.openxmlformats.org/officeDocument/2006/relationships/tags" Target="../tags/tag20.xml"/><Relationship Id="rId9" Type="http://schemas.openxmlformats.org/officeDocument/2006/relationships/tags" Target="../tags/tag25.xml"/><Relationship Id="rId14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tags" Target="../tags/tag216.xml"/><Relationship Id="rId3" Type="http://schemas.openxmlformats.org/officeDocument/2006/relationships/tags" Target="../tags/tag211.xml"/><Relationship Id="rId7" Type="http://schemas.openxmlformats.org/officeDocument/2006/relationships/tags" Target="../tags/tag215.xml"/><Relationship Id="rId12" Type="http://schemas.openxmlformats.org/officeDocument/2006/relationships/image" Target="../media/image6.tmp"/><Relationship Id="rId2" Type="http://schemas.openxmlformats.org/officeDocument/2006/relationships/tags" Target="../tags/tag210.xml"/><Relationship Id="rId1" Type="http://schemas.openxmlformats.org/officeDocument/2006/relationships/tags" Target="../tags/tag209.xml"/><Relationship Id="rId6" Type="http://schemas.openxmlformats.org/officeDocument/2006/relationships/tags" Target="../tags/tag214.xml"/><Relationship Id="rId11" Type="http://schemas.openxmlformats.org/officeDocument/2006/relationships/slideLayout" Target="../slideLayouts/slideLayout4.xml"/><Relationship Id="rId5" Type="http://schemas.openxmlformats.org/officeDocument/2006/relationships/tags" Target="../tags/tag213.xml"/><Relationship Id="rId10" Type="http://schemas.openxmlformats.org/officeDocument/2006/relationships/tags" Target="../tags/tag218.xml"/><Relationship Id="rId4" Type="http://schemas.openxmlformats.org/officeDocument/2006/relationships/tags" Target="../tags/tag212.xml"/><Relationship Id="rId9" Type="http://schemas.openxmlformats.org/officeDocument/2006/relationships/tags" Target="../tags/tag21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tags" Target="../tags/tag37.xml"/><Relationship Id="rId3" Type="http://schemas.openxmlformats.org/officeDocument/2006/relationships/tags" Target="../tags/tag32.xml"/><Relationship Id="rId7" Type="http://schemas.openxmlformats.org/officeDocument/2006/relationships/tags" Target="../tags/tag36.xml"/><Relationship Id="rId2" Type="http://schemas.openxmlformats.org/officeDocument/2006/relationships/tags" Target="../tags/tag31.xml"/><Relationship Id="rId1" Type="http://schemas.openxmlformats.org/officeDocument/2006/relationships/tags" Target="../tags/tag30.xml"/><Relationship Id="rId6" Type="http://schemas.openxmlformats.org/officeDocument/2006/relationships/tags" Target="../tags/tag35.xml"/><Relationship Id="rId11" Type="http://schemas.openxmlformats.org/officeDocument/2006/relationships/image" Target="../media/image6.tmp"/><Relationship Id="rId5" Type="http://schemas.openxmlformats.org/officeDocument/2006/relationships/tags" Target="../tags/tag34.xml"/><Relationship Id="rId10" Type="http://schemas.openxmlformats.org/officeDocument/2006/relationships/slideLayout" Target="../slideLayouts/slideLayout4.xml"/><Relationship Id="rId4" Type="http://schemas.openxmlformats.org/officeDocument/2006/relationships/tags" Target="../tags/tag33.xml"/><Relationship Id="rId9" Type="http://schemas.openxmlformats.org/officeDocument/2006/relationships/tags" Target="../tags/tag38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tags" Target="../tags/tag226.xml"/><Relationship Id="rId13" Type="http://schemas.openxmlformats.org/officeDocument/2006/relationships/tags" Target="../tags/tag231.xml"/><Relationship Id="rId18" Type="http://schemas.openxmlformats.org/officeDocument/2006/relationships/slideLayout" Target="../slideLayouts/slideLayout4.xml"/><Relationship Id="rId3" Type="http://schemas.openxmlformats.org/officeDocument/2006/relationships/tags" Target="../tags/tag221.xml"/><Relationship Id="rId7" Type="http://schemas.openxmlformats.org/officeDocument/2006/relationships/tags" Target="../tags/tag225.xml"/><Relationship Id="rId12" Type="http://schemas.openxmlformats.org/officeDocument/2006/relationships/tags" Target="../tags/tag230.xml"/><Relationship Id="rId17" Type="http://schemas.openxmlformats.org/officeDocument/2006/relationships/tags" Target="../tags/tag235.xml"/><Relationship Id="rId2" Type="http://schemas.openxmlformats.org/officeDocument/2006/relationships/tags" Target="../tags/tag220.xml"/><Relationship Id="rId16" Type="http://schemas.openxmlformats.org/officeDocument/2006/relationships/tags" Target="../tags/tag234.xml"/><Relationship Id="rId1" Type="http://schemas.openxmlformats.org/officeDocument/2006/relationships/tags" Target="../tags/tag219.xml"/><Relationship Id="rId6" Type="http://schemas.openxmlformats.org/officeDocument/2006/relationships/tags" Target="../tags/tag224.xml"/><Relationship Id="rId11" Type="http://schemas.openxmlformats.org/officeDocument/2006/relationships/tags" Target="../tags/tag229.xml"/><Relationship Id="rId5" Type="http://schemas.openxmlformats.org/officeDocument/2006/relationships/tags" Target="../tags/tag223.xml"/><Relationship Id="rId15" Type="http://schemas.openxmlformats.org/officeDocument/2006/relationships/tags" Target="../tags/tag233.xml"/><Relationship Id="rId10" Type="http://schemas.openxmlformats.org/officeDocument/2006/relationships/tags" Target="../tags/tag228.xml"/><Relationship Id="rId19" Type="http://schemas.openxmlformats.org/officeDocument/2006/relationships/image" Target="../media/image6.tmp"/><Relationship Id="rId4" Type="http://schemas.openxmlformats.org/officeDocument/2006/relationships/tags" Target="../tags/tag222.xml"/><Relationship Id="rId9" Type="http://schemas.openxmlformats.org/officeDocument/2006/relationships/tags" Target="../tags/tag227.xml"/><Relationship Id="rId14" Type="http://schemas.openxmlformats.org/officeDocument/2006/relationships/tags" Target="../tags/tag232.xml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tags" Target="../tags/tag243.xml"/><Relationship Id="rId13" Type="http://schemas.openxmlformats.org/officeDocument/2006/relationships/tags" Target="../tags/tag248.xml"/><Relationship Id="rId18" Type="http://schemas.openxmlformats.org/officeDocument/2006/relationships/slideLayout" Target="../slideLayouts/slideLayout4.xml"/><Relationship Id="rId3" Type="http://schemas.openxmlformats.org/officeDocument/2006/relationships/tags" Target="../tags/tag238.xml"/><Relationship Id="rId7" Type="http://schemas.openxmlformats.org/officeDocument/2006/relationships/tags" Target="../tags/tag242.xml"/><Relationship Id="rId12" Type="http://schemas.openxmlformats.org/officeDocument/2006/relationships/tags" Target="../tags/tag247.xml"/><Relationship Id="rId17" Type="http://schemas.openxmlformats.org/officeDocument/2006/relationships/tags" Target="../tags/tag252.xml"/><Relationship Id="rId2" Type="http://schemas.openxmlformats.org/officeDocument/2006/relationships/tags" Target="../tags/tag237.xml"/><Relationship Id="rId16" Type="http://schemas.openxmlformats.org/officeDocument/2006/relationships/tags" Target="../tags/tag251.xml"/><Relationship Id="rId1" Type="http://schemas.openxmlformats.org/officeDocument/2006/relationships/tags" Target="../tags/tag236.xml"/><Relationship Id="rId6" Type="http://schemas.openxmlformats.org/officeDocument/2006/relationships/tags" Target="../tags/tag241.xml"/><Relationship Id="rId11" Type="http://schemas.openxmlformats.org/officeDocument/2006/relationships/tags" Target="../tags/tag246.xml"/><Relationship Id="rId5" Type="http://schemas.openxmlformats.org/officeDocument/2006/relationships/tags" Target="../tags/tag240.xml"/><Relationship Id="rId15" Type="http://schemas.openxmlformats.org/officeDocument/2006/relationships/tags" Target="../tags/tag250.xml"/><Relationship Id="rId10" Type="http://schemas.openxmlformats.org/officeDocument/2006/relationships/tags" Target="../tags/tag245.xml"/><Relationship Id="rId19" Type="http://schemas.openxmlformats.org/officeDocument/2006/relationships/image" Target="../media/image6.tmp"/><Relationship Id="rId4" Type="http://schemas.openxmlformats.org/officeDocument/2006/relationships/tags" Target="../tags/tag239.xml"/><Relationship Id="rId9" Type="http://schemas.openxmlformats.org/officeDocument/2006/relationships/tags" Target="../tags/tag244.xml"/><Relationship Id="rId14" Type="http://schemas.openxmlformats.org/officeDocument/2006/relationships/tags" Target="../tags/tag24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tags" Target="../tags/tag260.xml"/><Relationship Id="rId13" Type="http://schemas.openxmlformats.org/officeDocument/2006/relationships/tags" Target="../tags/tag265.xml"/><Relationship Id="rId18" Type="http://schemas.openxmlformats.org/officeDocument/2006/relationships/slideLayout" Target="../slideLayouts/slideLayout4.xml"/><Relationship Id="rId3" Type="http://schemas.openxmlformats.org/officeDocument/2006/relationships/tags" Target="../tags/tag255.xml"/><Relationship Id="rId7" Type="http://schemas.openxmlformats.org/officeDocument/2006/relationships/tags" Target="../tags/tag259.xml"/><Relationship Id="rId12" Type="http://schemas.openxmlformats.org/officeDocument/2006/relationships/tags" Target="../tags/tag264.xml"/><Relationship Id="rId17" Type="http://schemas.openxmlformats.org/officeDocument/2006/relationships/tags" Target="../tags/tag269.xml"/><Relationship Id="rId2" Type="http://schemas.openxmlformats.org/officeDocument/2006/relationships/tags" Target="../tags/tag254.xml"/><Relationship Id="rId16" Type="http://schemas.openxmlformats.org/officeDocument/2006/relationships/tags" Target="../tags/tag268.xml"/><Relationship Id="rId1" Type="http://schemas.openxmlformats.org/officeDocument/2006/relationships/tags" Target="../tags/tag253.xml"/><Relationship Id="rId6" Type="http://schemas.openxmlformats.org/officeDocument/2006/relationships/tags" Target="../tags/tag258.xml"/><Relationship Id="rId11" Type="http://schemas.openxmlformats.org/officeDocument/2006/relationships/tags" Target="../tags/tag263.xml"/><Relationship Id="rId5" Type="http://schemas.openxmlformats.org/officeDocument/2006/relationships/tags" Target="../tags/tag257.xml"/><Relationship Id="rId15" Type="http://schemas.openxmlformats.org/officeDocument/2006/relationships/tags" Target="../tags/tag267.xml"/><Relationship Id="rId10" Type="http://schemas.openxmlformats.org/officeDocument/2006/relationships/tags" Target="../tags/tag262.xml"/><Relationship Id="rId19" Type="http://schemas.openxmlformats.org/officeDocument/2006/relationships/image" Target="../media/image6.tmp"/><Relationship Id="rId4" Type="http://schemas.openxmlformats.org/officeDocument/2006/relationships/tags" Target="../tags/tag256.xml"/><Relationship Id="rId9" Type="http://schemas.openxmlformats.org/officeDocument/2006/relationships/tags" Target="../tags/tag261.xml"/><Relationship Id="rId14" Type="http://schemas.openxmlformats.org/officeDocument/2006/relationships/tags" Target="../tags/tag266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tags" Target="../tags/tag46.xml"/><Relationship Id="rId3" Type="http://schemas.openxmlformats.org/officeDocument/2006/relationships/tags" Target="../tags/tag41.xml"/><Relationship Id="rId7" Type="http://schemas.openxmlformats.org/officeDocument/2006/relationships/tags" Target="../tags/tag45.xml"/><Relationship Id="rId2" Type="http://schemas.openxmlformats.org/officeDocument/2006/relationships/tags" Target="../tags/tag40.xml"/><Relationship Id="rId1" Type="http://schemas.openxmlformats.org/officeDocument/2006/relationships/tags" Target="../tags/tag39.xml"/><Relationship Id="rId6" Type="http://schemas.openxmlformats.org/officeDocument/2006/relationships/tags" Target="../tags/tag44.xml"/><Relationship Id="rId11" Type="http://schemas.openxmlformats.org/officeDocument/2006/relationships/image" Target="../media/image6.tmp"/><Relationship Id="rId5" Type="http://schemas.openxmlformats.org/officeDocument/2006/relationships/tags" Target="../tags/tag43.xml"/><Relationship Id="rId10" Type="http://schemas.openxmlformats.org/officeDocument/2006/relationships/slideLayout" Target="../slideLayouts/slideLayout4.xml"/><Relationship Id="rId4" Type="http://schemas.openxmlformats.org/officeDocument/2006/relationships/tags" Target="../tags/tag42.xml"/><Relationship Id="rId9" Type="http://schemas.openxmlformats.org/officeDocument/2006/relationships/tags" Target="../tags/tag4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81250" y="1859269"/>
            <a:ext cx="7543800" cy="1899114"/>
          </a:xfrm>
        </p:spPr>
        <p:txBody>
          <a:bodyPr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4400" dirty="0"/>
              <a:t>汇编语言与逆向技术</a:t>
            </a:r>
            <a:r>
              <a:rPr lang="en-US" sz="3200" dirty="0"/>
              <a:t/>
            </a:r>
            <a:br>
              <a:rPr lang="en-US" sz="3200" dirty="0"/>
            </a:br>
            <a:r>
              <a:rPr lang="zh-CN" altLang="en-US" sz="3200" dirty="0"/>
              <a:t>第</a:t>
            </a:r>
            <a:r>
              <a:rPr lang="en-US" altLang="zh-CN" sz="3200" dirty="0"/>
              <a:t>8</a:t>
            </a:r>
            <a:r>
              <a:rPr lang="zh-CN" altLang="en-US" sz="3200" dirty="0"/>
              <a:t>章 </a:t>
            </a:r>
            <a:r>
              <a:rPr lang="en-US" altLang="zh-CN" sz="3200" dirty="0"/>
              <a:t>PE</a:t>
            </a:r>
            <a:r>
              <a:rPr lang="zh-CN" altLang="en-US" sz="3200" dirty="0"/>
              <a:t>文件结构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738546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F42DCD-5035-4B4C-AA2D-847EF87CF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Windows</a:t>
            </a:r>
            <a:r>
              <a:rPr lang="zh-CN" altLang="en-US" dirty="0"/>
              <a:t>系统可执行文件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E305D30-DB36-4BA7-88F7-A741D9CC72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在</a:t>
            </a:r>
            <a:r>
              <a:rPr lang="en-US" altLang="zh-CN" dirty="0"/>
              <a:t>Windows</a:t>
            </a:r>
            <a:r>
              <a:rPr lang="zh-CN" altLang="en-US" dirty="0"/>
              <a:t>操作系统下，可执行程序可以是</a:t>
            </a:r>
            <a:r>
              <a:rPr lang="en-US" altLang="zh-CN" dirty="0">
                <a:solidFill>
                  <a:srgbClr val="FF0000"/>
                </a:solidFill>
              </a:rPr>
              <a:t>.com</a:t>
            </a:r>
            <a:r>
              <a:rPr lang="zh-CN" altLang="en-US" dirty="0"/>
              <a:t>文件、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.exe</a:t>
            </a:r>
            <a:r>
              <a:rPr lang="zh-CN" altLang="en-US" dirty="0"/>
              <a:t>文件、 </a:t>
            </a:r>
            <a:r>
              <a:rPr lang="en-US" altLang="zh-CN" dirty="0">
                <a:solidFill>
                  <a:srgbClr val="FF0000"/>
                </a:solidFill>
              </a:rPr>
              <a:t>.sys</a:t>
            </a:r>
            <a:r>
              <a:rPr lang="zh-CN" altLang="en-US" dirty="0"/>
              <a:t>文件、 </a:t>
            </a:r>
            <a:r>
              <a:rPr lang="en-US" altLang="zh-CN" dirty="0">
                <a:solidFill>
                  <a:srgbClr val="FF0000"/>
                </a:solidFill>
              </a:rPr>
              <a:t>.</a:t>
            </a:r>
            <a:r>
              <a:rPr lang="en-US" altLang="zh-CN" dirty="0" err="1">
                <a:solidFill>
                  <a:srgbClr val="FF0000"/>
                </a:solidFill>
              </a:rPr>
              <a:t>dll</a:t>
            </a:r>
            <a:r>
              <a:rPr lang="zh-CN" altLang="en-US" dirty="0"/>
              <a:t>文件、</a:t>
            </a:r>
            <a:r>
              <a:rPr lang="en-US" altLang="zh-CN" dirty="0">
                <a:solidFill>
                  <a:srgbClr val="FF0000"/>
                </a:solidFill>
              </a:rPr>
              <a:t>.</a:t>
            </a:r>
            <a:r>
              <a:rPr lang="en-US" altLang="zh-CN" dirty="0" err="1">
                <a:solidFill>
                  <a:srgbClr val="FF0000"/>
                </a:solidFill>
              </a:rPr>
              <a:t>scr</a:t>
            </a:r>
            <a:r>
              <a:rPr lang="zh-CN" altLang="en-US" dirty="0"/>
              <a:t>文件等类型文件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578227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467E0B8-58B5-4A37-B9CF-4696010BA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.com</a:t>
            </a:r>
            <a:r>
              <a:rPr lang="zh-CN" altLang="en-US" dirty="0"/>
              <a:t>文件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49250EE-6928-411E-BDBB-04A0FE240D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.com</a:t>
            </a:r>
            <a:r>
              <a:rPr lang="zh-CN" altLang="en-US" dirty="0"/>
              <a:t>文件在</a:t>
            </a:r>
            <a:r>
              <a:rPr lang="en-US" altLang="zh-CN" dirty="0"/>
              <a:t>IBM PC</a:t>
            </a:r>
            <a:r>
              <a:rPr lang="zh-CN" altLang="en-US" dirty="0"/>
              <a:t>早期出现，格式主要用于</a:t>
            </a:r>
            <a:r>
              <a:rPr lang="zh-CN" altLang="en-US" dirty="0">
                <a:solidFill>
                  <a:srgbClr val="FF0000"/>
                </a:solidFill>
              </a:rPr>
              <a:t>命令行应用程序、</a:t>
            </a:r>
            <a:r>
              <a:rPr lang="zh-CN" altLang="en-US" dirty="0"/>
              <a:t>最大</a:t>
            </a:r>
            <a:r>
              <a:rPr lang="en-US" altLang="zh-CN" dirty="0"/>
              <a:t>65,280</a:t>
            </a:r>
            <a:r>
              <a:rPr lang="zh-CN" altLang="en-US" dirty="0"/>
              <a:t>字节</a:t>
            </a:r>
            <a:endParaRPr lang="en-US" altLang="zh-CN" dirty="0"/>
          </a:p>
          <a:p>
            <a:r>
              <a:rPr lang="zh-CN" altLang="en-US" dirty="0"/>
              <a:t>与</a:t>
            </a:r>
            <a:r>
              <a:rPr lang="en-US" altLang="zh-CN" dirty="0">
                <a:solidFill>
                  <a:srgbClr val="FF0000"/>
                </a:solidFill>
              </a:rPr>
              <a:t>MS-DOS</a:t>
            </a:r>
            <a:r>
              <a:rPr lang="zh-CN" altLang="en-US" dirty="0"/>
              <a:t>操作系统的可执行文件兼容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CF534AD1-1AAC-40BA-9B9E-0CE1B21C4E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128309" y="4307276"/>
            <a:ext cx="5747045" cy="21146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pic>
    </p:spTree>
    <p:extLst>
      <p:ext uri="{BB962C8B-B14F-4D97-AF65-F5344CB8AC3E}">
        <p14:creationId xmlns:p14="http://schemas.microsoft.com/office/powerpoint/2010/main" val="26920906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6657F3-4F45-458B-AF1A-375565EE70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.exe</a:t>
            </a:r>
            <a:r>
              <a:rPr lang="zh-CN" altLang="en-US" dirty="0"/>
              <a:t>、</a:t>
            </a:r>
            <a:r>
              <a:rPr lang="en-US" altLang="zh-CN" dirty="0"/>
              <a:t>.</a:t>
            </a:r>
            <a:r>
              <a:rPr lang="en-US" altLang="zh-CN" dirty="0" err="1"/>
              <a:t>dll</a:t>
            </a:r>
            <a:r>
              <a:rPr lang="zh-CN" altLang="en-US" dirty="0"/>
              <a:t>、</a:t>
            </a:r>
            <a:r>
              <a:rPr lang="en-US" altLang="zh-CN" dirty="0"/>
              <a:t>.sys</a:t>
            </a:r>
            <a:r>
              <a:rPr lang="zh-CN" altLang="en-US" dirty="0"/>
              <a:t>可执行文件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19755A2-70E8-4234-862B-79B9E69EFF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.exe,.dll,.sys</a:t>
            </a:r>
            <a:r>
              <a:rPr lang="zh-CN" altLang="en-US" dirty="0"/>
              <a:t>文件使用的是</a:t>
            </a:r>
            <a:r>
              <a:rPr lang="en-US" altLang="zh-CN" dirty="0"/>
              <a:t>PE</a:t>
            </a:r>
            <a:r>
              <a:rPr lang="zh-CN" altLang="en-US" dirty="0"/>
              <a:t>文件结构</a:t>
            </a:r>
            <a:endParaRPr lang="en-US" altLang="zh-CN" dirty="0"/>
          </a:p>
          <a:p>
            <a:r>
              <a:rPr lang="en-US" altLang="zh-CN" dirty="0"/>
              <a:t>PE</a:t>
            </a:r>
            <a:r>
              <a:rPr lang="zh-CN" altLang="en-US" dirty="0"/>
              <a:t>（</a:t>
            </a:r>
            <a:r>
              <a:rPr lang="en-US" altLang="zh-CN" dirty="0">
                <a:solidFill>
                  <a:srgbClr val="FF0000"/>
                </a:solidFill>
              </a:rPr>
              <a:t>Portable Executable </a:t>
            </a:r>
            <a:r>
              <a:rPr lang="en-US" altLang="zh-CN" dirty="0"/>
              <a:t>File Format</a:t>
            </a:r>
            <a:r>
              <a:rPr lang="zh-CN" altLang="en-US" dirty="0"/>
              <a:t>）可移植可执行文件结构</a:t>
            </a:r>
            <a:endParaRPr lang="en-US" altLang="zh-CN" dirty="0"/>
          </a:p>
          <a:p>
            <a:r>
              <a:rPr lang="zh-CN" altLang="en-US" dirty="0"/>
              <a:t>理解</a:t>
            </a:r>
            <a:r>
              <a:rPr lang="en-US" altLang="zh-CN" dirty="0"/>
              <a:t>PE</a:t>
            </a:r>
            <a:r>
              <a:rPr lang="zh-CN" altLang="en-US" dirty="0"/>
              <a:t>文件结构是逆向技术的</a:t>
            </a:r>
            <a:r>
              <a:rPr lang="zh-CN" altLang="en-US" dirty="0">
                <a:solidFill>
                  <a:srgbClr val="FF0000"/>
                </a:solidFill>
              </a:rPr>
              <a:t>基础</a:t>
            </a:r>
            <a:endParaRPr lang="en-US" altLang="zh-CN" dirty="0">
              <a:solidFill>
                <a:srgbClr val="FF0000"/>
              </a:solidFill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37138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8FC0F5-B389-41ED-A389-E65C7FCCD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PE</a:t>
            </a:r>
            <a:r>
              <a:rPr lang="zh-CN" altLang="en-US" dirty="0"/>
              <a:t>结构的二进制文件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E8A8B7C-FDC2-42E0-9423-0636706A26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001" y="2148018"/>
            <a:ext cx="6234510" cy="3357044"/>
          </a:xfrm>
          <a:prstGeom prst="rect">
            <a:avLst/>
          </a:prstGeom>
        </p:spPr>
      </p:pic>
      <p:pic>
        <p:nvPicPr>
          <p:cNvPr id="1026" name="Picture 2" descr="PE Structure">
            <a:extLst>
              <a:ext uri="{FF2B5EF4-FFF2-40B4-BE49-F238E27FC236}">
                <a16:creationId xmlns:a16="http://schemas.microsoft.com/office/drawing/2014/main" id="{948C7104-0BFD-4859-9015-E97777349F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7672" y="1809653"/>
            <a:ext cx="5312618" cy="3807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0084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807DD0A0-0AF8-4F1D-BD12-1A31A9D65714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2438400" y="617221"/>
            <a:ext cx="73152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以下哪些是</a:t>
            </a:r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Windows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可执行文件？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3C4127D-9341-44ED-93CE-0FEF318D7CB2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3352800" y="278606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.exe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文件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444363E-EAF6-4151-A39B-417F01AA7BE2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3352800" y="364331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.</a:t>
            </a:r>
            <a:r>
              <a:rPr lang="en-US" altLang="zh-CN" sz="2600" dirty="0" err="1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dll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文件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C7FFC33-CA8D-4BEB-A226-4585214011C6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3352800" y="450056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.doc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文件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D998C29-4BFF-4ACF-B98F-F31064C202FD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3352800" y="535781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.txt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文件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A2BE70CB-89D7-485C-9863-D9CED68D89FE}"/>
              </a:ext>
            </a:extLst>
          </p:cNvPr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2638425" y="2850356"/>
            <a:ext cx="514350" cy="514350"/>
          </a:xfrm>
          <a:prstGeom prst="rect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A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4A6F1FA6-B20F-4567-9A08-D44CDF3AD6EC}"/>
              </a:ext>
            </a:extLst>
          </p:cNvPr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2638425" y="3707606"/>
            <a:ext cx="514350" cy="514350"/>
          </a:xfrm>
          <a:prstGeom prst="rect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B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CCD4F6E4-CD0F-488F-B3DF-3CE14BE716A8}"/>
              </a:ext>
            </a:extLst>
          </p:cNvPr>
          <p:cNvSpPr>
            <a:spLocks noChangeAspect="1"/>
          </p:cNvSpPr>
          <p:nvPr>
            <p:custDataLst>
              <p:tags r:id="rId9"/>
            </p:custDataLst>
          </p:nvPr>
        </p:nvSpPr>
        <p:spPr>
          <a:xfrm>
            <a:off x="2638425" y="4564856"/>
            <a:ext cx="514350" cy="514350"/>
          </a:xfrm>
          <a:prstGeom prst="rect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C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A1BAE599-1CC4-4B88-BA55-0F040BB2119B}"/>
              </a:ext>
            </a:extLst>
          </p:cNvPr>
          <p:cNvSpPr>
            <a:spLocks noChangeAspect="1"/>
          </p:cNvSpPr>
          <p:nvPr>
            <p:custDataLst>
              <p:tags r:id="rId10"/>
            </p:custDataLst>
          </p:nvPr>
        </p:nvSpPr>
        <p:spPr>
          <a:xfrm>
            <a:off x="2638425" y="5422106"/>
            <a:ext cx="514350" cy="514350"/>
          </a:xfrm>
          <a:prstGeom prst="rect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D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4B8F406F-6171-4B7D-9ADE-BE9D6C886395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76962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提交</a:t>
            </a: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5E83CF8F-80ED-49D9-8035-28BFE61FB84F}"/>
              </a:ext>
            </a:extLst>
          </p:cNvPr>
          <p:cNvGrpSpPr/>
          <p:nvPr>
            <p:custDataLst>
              <p:tags r:id="rId12"/>
            </p:custDataLst>
          </p:nvPr>
        </p:nvGrpSpPr>
        <p:grpSpPr>
          <a:xfrm>
            <a:off x="0" y="0"/>
            <a:ext cx="9144000" cy="635000"/>
            <a:chOff x="-1524000" y="0"/>
            <a:chExt cx="9144000" cy="635000"/>
          </a:xfrm>
        </p:grpSpPr>
        <p:sp>
          <p:nvSpPr>
            <p:cNvPr id="16" name="TitleBackground">
              <a:extLst>
                <a:ext uri="{FF2B5EF4-FFF2-40B4-BE49-F238E27FC236}">
                  <a16:creationId xmlns:a16="http://schemas.microsoft.com/office/drawing/2014/main" id="{033535CA-7425-430A-99E0-CF875E24392D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-1524000" y="0"/>
              <a:ext cx="9144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ColorBlock">
              <a:extLst>
                <a:ext uri="{FF2B5EF4-FFF2-40B4-BE49-F238E27FC236}">
                  <a16:creationId xmlns:a16="http://schemas.microsoft.com/office/drawing/2014/main" id="{10897FAB-BB4B-4ED5-A0F9-72F75730697E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-152400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TypeText">
              <a:extLst>
                <a:ext uri="{FF2B5EF4-FFF2-40B4-BE49-F238E27FC236}">
                  <a16:creationId xmlns:a16="http://schemas.microsoft.com/office/drawing/2014/main" id="{E758DEE6-1327-498B-B754-7C138D929289}"/>
                </a:ext>
              </a:extLst>
            </p:cNvPr>
            <p:cNvSpPr txBox="1"/>
            <p:nvPr>
              <p:custDataLst>
                <p:tags r:id="rId16"/>
              </p:custDataLst>
            </p:nvPr>
          </p:nvSpPr>
          <p:spPr>
            <a:xfrm>
              <a:off x="-1270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多选题</a:t>
              </a:r>
            </a:p>
          </p:txBody>
        </p:sp>
        <p:sp>
          <p:nvSpPr>
            <p:cNvPr id="19" name="TipText">
              <a:extLst>
                <a:ext uri="{FF2B5EF4-FFF2-40B4-BE49-F238E27FC236}">
                  <a16:creationId xmlns:a16="http://schemas.microsoft.com/office/drawing/2014/main" id="{4737A59E-BC9E-4388-934B-BDF5A2140B54}"/>
                </a:ext>
              </a:extLst>
            </p:cNvPr>
            <p:cNvSpPr txBox="1"/>
            <p:nvPr>
              <p:custDataLst>
                <p:tags r:id="rId17"/>
              </p:custDataLst>
            </p:nvPr>
          </p:nvSpPr>
          <p:spPr>
            <a:xfrm>
              <a:off x="1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10</a:t>
              </a:r>
              <a:r>
                <a:rPr lang="zh-CN" altLang="en-US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BE294A32-6861-4298-9C1A-25059FB4D1AB}"/>
              </a:ext>
            </a:extLst>
          </p:cNvPr>
          <p:cNvPicPr>
            <a:picLocks/>
          </p:cNvPicPr>
          <p:nvPr>
            <p:custDataLst>
              <p:tags r:id="rId13"/>
            </p:custDataLst>
          </p:nvPr>
        </p:nvPicPr>
        <p:blipFill>
          <a:blip r:embed="rId19"/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84853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3DFF771C-3722-4AE3-B9B5-FF43985F668A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219200" y="635000"/>
            <a:ext cx="97536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Windows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可执行文件的格式是？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214B2A3-CC46-48E0-A1D0-58F1387903F1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2438400" y="278606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PE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386A380-95B8-4B49-84E7-A9DD4D770CEC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2438400" y="364331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ELF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1665FC1-925F-4560-BF16-CE7B8C0D2A60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2438400" y="450056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APK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3618D32-4606-4592-9017-F1C79113303D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2438400" y="535781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ZIP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1812B82C-4A1D-45CB-B377-5CC438CE1FBF}"/>
              </a:ext>
            </a:extLst>
          </p:cNvPr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1571625" y="2850356"/>
            <a:ext cx="514350" cy="514350"/>
          </a:xfrm>
          <a:prstGeom prst="ellipse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A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898DFED0-7311-4E55-B6BB-60572BF30308}"/>
              </a:ext>
            </a:extLst>
          </p:cNvPr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1571625" y="370760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B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32AA7C4A-6E3D-4DE7-BC73-AF8165E08359}"/>
              </a:ext>
            </a:extLst>
          </p:cNvPr>
          <p:cNvSpPr>
            <a:spLocks noChangeAspect="1"/>
          </p:cNvSpPr>
          <p:nvPr>
            <p:custDataLst>
              <p:tags r:id="rId9"/>
            </p:custDataLst>
          </p:nvPr>
        </p:nvSpPr>
        <p:spPr>
          <a:xfrm>
            <a:off x="1571625" y="456485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C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B591BCF6-5134-4504-8DFA-37A934563375}"/>
              </a:ext>
            </a:extLst>
          </p:cNvPr>
          <p:cNvSpPr>
            <a:spLocks noChangeAspect="1"/>
          </p:cNvSpPr>
          <p:nvPr>
            <p:custDataLst>
              <p:tags r:id="rId10"/>
            </p:custDataLst>
          </p:nvPr>
        </p:nvSpPr>
        <p:spPr>
          <a:xfrm>
            <a:off x="1571625" y="542210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D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3C820DC7-9DC1-4A7E-8E89-15292159F96B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89154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提交</a:t>
            </a: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5423E185-B281-4F69-A00A-EC734B7B3025}"/>
              </a:ext>
            </a:extLst>
          </p:cNvPr>
          <p:cNvGrpSpPr/>
          <p:nvPr>
            <p:custDataLst>
              <p:tags r:id="rId12"/>
            </p:custDataLst>
          </p:nvPr>
        </p:nvGrpSpPr>
        <p:grpSpPr>
          <a:xfrm>
            <a:off x="0" y="0"/>
            <a:ext cx="12192000" cy="635000"/>
            <a:chOff x="0" y="0"/>
            <a:chExt cx="12192000" cy="635000"/>
          </a:xfrm>
        </p:grpSpPr>
        <p:sp>
          <p:nvSpPr>
            <p:cNvPr id="14" name="TitleBackground">
              <a:extLst>
                <a:ext uri="{FF2B5EF4-FFF2-40B4-BE49-F238E27FC236}">
                  <a16:creationId xmlns:a16="http://schemas.microsoft.com/office/drawing/2014/main" id="{C7AF595F-F3E2-48AB-9BE9-005EFF834976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0" y="0"/>
              <a:ext cx="12192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ColorBlock">
              <a:extLst>
                <a:ext uri="{FF2B5EF4-FFF2-40B4-BE49-F238E27FC236}">
                  <a16:creationId xmlns:a16="http://schemas.microsoft.com/office/drawing/2014/main" id="{8A8B9814-5E79-4BEA-8E6E-819544322E1F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TypeText">
              <a:extLst>
                <a:ext uri="{FF2B5EF4-FFF2-40B4-BE49-F238E27FC236}">
                  <a16:creationId xmlns:a16="http://schemas.microsoft.com/office/drawing/2014/main" id="{19D07345-C3C1-4E7E-BC3F-E863FD0FFAB6}"/>
                </a:ext>
              </a:extLst>
            </p:cNvPr>
            <p:cNvSpPr txBox="1"/>
            <p:nvPr>
              <p:custDataLst>
                <p:tags r:id="rId16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单选题</a:t>
              </a:r>
            </a:p>
          </p:txBody>
        </p:sp>
        <p:sp>
          <p:nvSpPr>
            <p:cNvPr id="17" name="TipText">
              <a:extLst>
                <a:ext uri="{FF2B5EF4-FFF2-40B4-BE49-F238E27FC236}">
                  <a16:creationId xmlns:a16="http://schemas.microsoft.com/office/drawing/2014/main" id="{9EF3D1FA-20EB-49C4-81B5-FE34E5638AAD}"/>
                </a:ext>
              </a:extLst>
            </p:cNvPr>
            <p:cNvSpPr txBox="1"/>
            <p:nvPr>
              <p:custDataLst>
                <p:tags r:id="rId17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10</a:t>
              </a:r>
              <a:r>
                <a:rPr lang="zh-CN" altLang="en-US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E6911C48-8DBE-47DE-84A3-1DA3D467365F}"/>
              </a:ext>
            </a:extLst>
          </p:cNvPr>
          <p:cNvPicPr>
            <a:picLocks/>
          </p:cNvPicPr>
          <p:nvPr>
            <p:custDataLst>
              <p:tags r:id="rId13"/>
            </p:custDataLst>
          </p:nvPr>
        </p:nvPicPr>
        <p:blipFill>
          <a:blip r:embed="rId19"/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21246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FFB6E1F1-ABF8-4F6B-B4FF-2FFA1F94AB8B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219200" y="635000"/>
            <a:ext cx="97536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Linux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系统可执行文件的格式是？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3D6458A-C764-42AD-8255-83C0918913E7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2438400" y="278606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PE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D9E0F36-4D97-4EFE-ACE2-612C1DE67A9B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2438400" y="364331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ELF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88D9D52-DFC6-4D61-91EF-80F3FDF07CBC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2438400" y="450056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APK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841EBE4-19AC-4C19-9611-C571AD7C4BDE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2438400" y="535781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ZIP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71E485E8-34E0-4237-BE30-68007958D944}"/>
              </a:ext>
            </a:extLst>
          </p:cNvPr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1571625" y="285035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A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2AD675E1-F433-4B0E-9FE1-C9AD201BDBFE}"/>
              </a:ext>
            </a:extLst>
          </p:cNvPr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1571625" y="370760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B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85C3D49A-3D2F-412E-A831-71F72C588B2C}"/>
              </a:ext>
            </a:extLst>
          </p:cNvPr>
          <p:cNvSpPr>
            <a:spLocks noChangeAspect="1"/>
          </p:cNvSpPr>
          <p:nvPr>
            <p:custDataLst>
              <p:tags r:id="rId9"/>
            </p:custDataLst>
          </p:nvPr>
        </p:nvSpPr>
        <p:spPr>
          <a:xfrm>
            <a:off x="1571625" y="456485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C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0AC6A198-4D97-4133-9802-E535C215E971}"/>
              </a:ext>
            </a:extLst>
          </p:cNvPr>
          <p:cNvSpPr>
            <a:spLocks noChangeAspect="1"/>
          </p:cNvSpPr>
          <p:nvPr>
            <p:custDataLst>
              <p:tags r:id="rId10"/>
            </p:custDataLst>
          </p:nvPr>
        </p:nvSpPr>
        <p:spPr>
          <a:xfrm>
            <a:off x="1571625" y="542210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D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E3EA5710-5B64-4671-ADC1-DF17E9F50905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89154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提交</a:t>
            </a: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6EEA1CDA-C456-4FD4-95AA-3496826B49E1}"/>
              </a:ext>
            </a:extLst>
          </p:cNvPr>
          <p:cNvGrpSpPr/>
          <p:nvPr>
            <p:custDataLst>
              <p:tags r:id="rId12"/>
            </p:custDataLst>
          </p:nvPr>
        </p:nvGrpSpPr>
        <p:grpSpPr>
          <a:xfrm>
            <a:off x="0" y="0"/>
            <a:ext cx="12192000" cy="635000"/>
            <a:chOff x="0" y="0"/>
            <a:chExt cx="12192000" cy="635000"/>
          </a:xfrm>
        </p:grpSpPr>
        <p:sp>
          <p:nvSpPr>
            <p:cNvPr id="14" name="TitleBackground">
              <a:extLst>
                <a:ext uri="{FF2B5EF4-FFF2-40B4-BE49-F238E27FC236}">
                  <a16:creationId xmlns:a16="http://schemas.microsoft.com/office/drawing/2014/main" id="{B715EEB0-0ADA-4FF8-88A1-1E4EBB6CAC09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0" y="0"/>
              <a:ext cx="12192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ColorBlock">
              <a:extLst>
                <a:ext uri="{FF2B5EF4-FFF2-40B4-BE49-F238E27FC236}">
                  <a16:creationId xmlns:a16="http://schemas.microsoft.com/office/drawing/2014/main" id="{6D7E5DA2-4793-4B47-9A96-3E465092CA06}"/>
                </a:ext>
              </a:extLst>
            </p:cNvPr>
            <p:cNvSpPr/>
            <p:nvPr>
              <p:custDataLst>
                <p:tags r:id="rId16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TypeText">
              <a:extLst>
                <a:ext uri="{FF2B5EF4-FFF2-40B4-BE49-F238E27FC236}">
                  <a16:creationId xmlns:a16="http://schemas.microsoft.com/office/drawing/2014/main" id="{A38136B6-B052-43F4-AA34-E92818608C50}"/>
                </a:ext>
              </a:extLst>
            </p:cNvPr>
            <p:cNvSpPr txBox="1"/>
            <p:nvPr>
              <p:custDataLst>
                <p:tags r:id="rId17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单选题</a:t>
              </a:r>
            </a:p>
          </p:txBody>
        </p:sp>
        <p:sp>
          <p:nvSpPr>
            <p:cNvPr id="17" name="TipText">
              <a:extLst>
                <a:ext uri="{FF2B5EF4-FFF2-40B4-BE49-F238E27FC236}">
                  <a16:creationId xmlns:a16="http://schemas.microsoft.com/office/drawing/2014/main" id="{37D4B5F1-D9F6-4FA4-AF44-3488D71A9B5B}"/>
                </a:ext>
              </a:extLst>
            </p:cNvPr>
            <p:cNvSpPr txBox="1"/>
            <p:nvPr>
              <p:custDataLst>
                <p:tags r:id="rId18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10</a:t>
              </a:r>
              <a:r>
                <a:rPr lang="zh-CN" altLang="en-US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C8F90829-C25D-4C4B-98C9-D2DBF610F546}"/>
              </a:ext>
            </a:extLst>
          </p:cNvPr>
          <p:cNvPicPr>
            <a:picLocks/>
          </p:cNvPicPr>
          <p:nvPr>
            <p:custDataLst>
              <p:tags r:id="rId13"/>
            </p:custDataLst>
          </p:nvPr>
        </p:nvPicPr>
        <p:blipFill>
          <a:blip r:embed="rId20"/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85F8ACD7-5F40-47AB-B6F8-E61075977DC3}"/>
              </a:ext>
            </a:extLst>
          </p:cNvPr>
          <p:cNvSpPr txBox="1"/>
          <p:nvPr>
            <p:custDataLst>
              <p:tags r:id="rId14"/>
            </p:custDataLst>
          </p:nvPr>
        </p:nvSpPr>
        <p:spPr>
          <a:xfrm>
            <a:off x="1219200" y="635000"/>
            <a:ext cx="9753600" cy="487680"/>
          </a:xfrm>
          <a:prstGeom prst="rect">
            <a:avLst/>
          </a:prstGeom>
          <a:solidFill>
            <a:srgbClr val="FBFAEF">
              <a:alpha val="90000"/>
            </a:srgbClr>
          </a:solidFill>
        </p:spPr>
        <p:txBody>
          <a:bodyPr vert="horz" wrap="none" rtlCol="0" anchor="ctr" anchorCtr="1">
            <a:noAutofit/>
          </a:bodyPr>
          <a:lstStyle/>
          <a:p>
            <a:r>
              <a:rPr lang="zh-CN" altLang="en-US" sz="160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此题未设置答案，请点击右侧设置按钮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404769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44727" y="2337582"/>
            <a:ext cx="6400800" cy="1143000"/>
          </a:xfrm>
        </p:spPr>
        <p:txBody>
          <a:bodyPr/>
          <a:lstStyle/>
          <a:p>
            <a:pPr algn="ctr"/>
            <a:r>
              <a:rPr lang="en-US" altLang="zh-CN" dirty="0"/>
              <a:t>PE</a:t>
            </a:r>
            <a:r>
              <a:rPr lang="zh-CN" altLang="en-US" dirty="0"/>
              <a:t>文件基本概念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4894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DC2CD59E-D30E-49A2-8538-21B304EAD6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Picture 2" descr="PE Format">
            <a:extLst>
              <a:ext uri="{FF2B5EF4-FFF2-40B4-BE49-F238E27FC236}">
                <a16:creationId xmlns:a16="http://schemas.microsoft.com/office/drawing/2014/main" id="{CDBB7539-D73F-4589-8758-664264BE49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742" y="777631"/>
            <a:ext cx="11248953" cy="5173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61821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90871D-6248-4992-A966-42F709117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PE</a:t>
            </a:r>
            <a:r>
              <a:rPr lang="zh-CN" altLang="en-US" dirty="0"/>
              <a:t>文件结构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7D72B48-FC62-46D9-BD06-8B898390C9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latin typeface="宋体" panose="02010600030101010101" pitchFamily="2" charset="-122"/>
                <a:cs typeface="Times New Roman" panose="02020603050405020304" pitchFamily="18" charset="0"/>
                <a:sym typeface="+mn-ea"/>
              </a:rPr>
              <a:t>PE</a:t>
            </a:r>
            <a:r>
              <a:rPr lang="zh-CN" altLang="en-US" dirty="0">
                <a:latin typeface="宋体" panose="02010600030101010101" pitchFamily="2" charset="-122"/>
                <a:cs typeface="思源黑体 CN Medium" panose="020B0600000000000000" pitchFamily="34" charset="-122"/>
                <a:sym typeface="+mn-ea"/>
              </a:rPr>
              <a:t>文件使用的是一个</a:t>
            </a:r>
            <a:r>
              <a:rPr lang="zh-CN" altLang="en-US" dirty="0">
                <a:solidFill>
                  <a:srgbClr val="FF0000"/>
                </a:solidFill>
                <a:latin typeface="宋体" panose="02010600030101010101" pitchFamily="2" charset="-122"/>
                <a:cs typeface="思源黑体 CN Medium" panose="020B0600000000000000" pitchFamily="34" charset="-122"/>
                <a:sym typeface="+mn-ea"/>
              </a:rPr>
              <a:t>线性</a:t>
            </a:r>
            <a:r>
              <a:rPr lang="zh-CN" altLang="en-US" dirty="0">
                <a:latin typeface="宋体" panose="02010600030101010101" pitchFamily="2" charset="-122"/>
                <a:cs typeface="思源黑体 CN Medium" panose="020B0600000000000000" pitchFamily="34" charset="-122"/>
                <a:sym typeface="+mn-ea"/>
              </a:rPr>
              <a:t>地址空间</a:t>
            </a:r>
            <a:endParaRPr lang="en-US" altLang="zh-CN" dirty="0">
              <a:latin typeface="宋体" panose="02010600030101010101" pitchFamily="2" charset="-122"/>
              <a:cs typeface="思源黑体 CN Medium" panose="020B0600000000000000" pitchFamily="34" charset="-122"/>
              <a:sym typeface="+mn-ea"/>
            </a:endParaRPr>
          </a:p>
          <a:p>
            <a:pPr lvl="1"/>
            <a:r>
              <a:rPr lang="zh-CN" altLang="en-US" dirty="0">
                <a:latin typeface="宋体" panose="02010600030101010101" pitchFamily="2" charset="-122"/>
                <a:cs typeface="华文宋体" panose="02010600040101010101" charset="-122"/>
                <a:sym typeface="+mn-ea"/>
              </a:rPr>
              <a:t>所有代码和数据都合并在一起，组成了一个很大的</a:t>
            </a:r>
            <a:r>
              <a:rPr lang="zh-CN" altLang="en-US" dirty="0">
                <a:solidFill>
                  <a:srgbClr val="FF0000"/>
                </a:solidFill>
                <a:latin typeface="宋体" panose="02010600030101010101" pitchFamily="2" charset="-122"/>
                <a:cs typeface="华文宋体" panose="02010600040101010101" charset="-122"/>
                <a:sym typeface="+mn-ea"/>
              </a:rPr>
              <a:t>结构</a:t>
            </a:r>
            <a:endParaRPr lang="en-US" altLang="zh-CN" dirty="0">
              <a:solidFill>
                <a:srgbClr val="FF0000"/>
              </a:solidFill>
              <a:latin typeface="宋体" panose="02010600030101010101" pitchFamily="2" charset="-122"/>
              <a:cs typeface="华文宋体" panose="02010600040101010101" charset="-122"/>
              <a:sym typeface="+mn-ea"/>
            </a:endParaRPr>
          </a:p>
          <a:p>
            <a:r>
              <a:rPr lang="en-US" altLang="zh-CN" dirty="0" err="1">
                <a:latin typeface="宋体" panose="02010600030101010101" pitchFamily="2" charset="-122"/>
                <a:sym typeface="+mn-ea"/>
              </a:rPr>
              <a:t>文件的内容被分割为不同的</a:t>
            </a:r>
            <a:r>
              <a:rPr lang="zh-CN" altLang="en-US" dirty="0">
                <a:solidFill>
                  <a:srgbClr val="FF0000"/>
                </a:solidFill>
                <a:latin typeface="宋体" panose="02010600030101010101" pitchFamily="2" charset="-122"/>
                <a:sym typeface="+mn-ea"/>
              </a:rPr>
              <a:t>节</a:t>
            </a:r>
            <a:r>
              <a:rPr lang="en-US" altLang="zh-CN" dirty="0">
                <a:latin typeface="宋体" panose="02010600030101010101" pitchFamily="2" charset="-122"/>
                <a:sym typeface="+mn-ea"/>
              </a:rPr>
              <a:t>(Section</a:t>
            </a:r>
            <a:r>
              <a:rPr lang="zh-CN" altLang="en-US" dirty="0">
                <a:latin typeface="宋体" panose="02010600030101010101" pitchFamily="2" charset="-122"/>
                <a:sym typeface="+mn-ea"/>
              </a:rPr>
              <a:t>，也叫做</a:t>
            </a:r>
            <a:r>
              <a:rPr lang="zh-CN" altLang="en-US" dirty="0">
                <a:solidFill>
                  <a:srgbClr val="FF0000"/>
                </a:solidFill>
                <a:latin typeface="宋体" panose="02010600030101010101" pitchFamily="2" charset="-122"/>
                <a:sym typeface="+mn-ea"/>
              </a:rPr>
              <a:t>块</a:t>
            </a:r>
            <a:r>
              <a:rPr lang="zh-CN" altLang="en-US" dirty="0">
                <a:latin typeface="宋体" panose="02010600030101010101" pitchFamily="2" charset="-122"/>
                <a:sym typeface="+mn-ea"/>
              </a:rPr>
              <a:t>、</a:t>
            </a:r>
            <a:r>
              <a:rPr lang="zh-CN" altLang="en-US" dirty="0">
                <a:solidFill>
                  <a:srgbClr val="FF0000"/>
                </a:solidFill>
                <a:latin typeface="宋体" panose="02010600030101010101" pitchFamily="2" charset="-122"/>
                <a:sym typeface="+mn-ea"/>
              </a:rPr>
              <a:t>区块</a:t>
            </a:r>
            <a:r>
              <a:rPr lang="zh-CN" altLang="en-US" dirty="0">
                <a:latin typeface="宋体" panose="02010600030101010101" pitchFamily="2" charset="-122"/>
                <a:sym typeface="+mn-ea"/>
              </a:rPr>
              <a:t>等</a:t>
            </a:r>
            <a:r>
              <a:rPr lang="en-US" altLang="zh-CN" dirty="0">
                <a:latin typeface="宋体" panose="02010600030101010101" pitchFamily="2" charset="-122"/>
                <a:sym typeface="+mn-ea"/>
              </a:rPr>
              <a:t>)</a:t>
            </a:r>
          </a:p>
          <a:p>
            <a:endParaRPr lang="zh-CN" altLang="en-US" dirty="0">
              <a:solidFill>
                <a:srgbClr val="FF0000"/>
              </a:solidFill>
              <a:latin typeface="宋体" panose="02010600030101010101" pitchFamily="2" charset="-122"/>
              <a:cs typeface="华文宋体" panose="02010600040101010101" charset="-122"/>
              <a:sym typeface="+mn-ea"/>
            </a:endParaRPr>
          </a:p>
          <a:p>
            <a:pPr lvl="1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068759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3969D0-D159-47F9-957C-49963E18CC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本章知识点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CB8B89F-D60A-42C3-84D9-4CFC30452A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CN" altLang="en-US" dirty="0">
                <a:latin typeface="宋体" panose="02010600030101010101" pitchFamily="2" charset="-122"/>
              </a:rPr>
              <a:t>可执行文件</a:t>
            </a:r>
            <a:endParaRPr lang="en-US" altLang="zh-CN" dirty="0">
              <a:latin typeface="宋体" panose="02010600030101010101" pitchFamily="2" charset="-122"/>
            </a:endParaRPr>
          </a:p>
          <a:p>
            <a:r>
              <a:rPr lang="en-US" altLang="zh-CN" dirty="0">
                <a:latin typeface="宋体" panose="02010600030101010101" pitchFamily="2" charset="-122"/>
              </a:rPr>
              <a:t>PE</a:t>
            </a:r>
            <a:r>
              <a:rPr lang="zh-CN" altLang="en-US" dirty="0">
                <a:latin typeface="宋体" panose="02010600030101010101" pitchFamily="2" charset="-122"/>
              </a:rPr>
              <a:t>文件基本概念</a:t>
            </a:r>
            <a:endParaRPr lang="en-US" altLang="zh-CN" dirty="0">
              <a:latin typeface="宋体" panose="02010600030101010101" pitchFamily="2" charset="-122"/>
            </a:endParaRPr>
          </a:p>
          <a:p>
            <a:pPr lvl="1"/>
            <a:r>
              <a:rPr lang="zh-CN" altLang="en-US" dirty="0">
                <a:solidFill>
                  <a:srgbClr val="FF0000"/>
                </a:solidFill>
                <a:latin typeface="宋体" panose="02010600030101010101" pitchFamily="2" charset="-122"/>
              </a:rPr>
              <a:t>难点：虚拟地址空间、相对虚拟地址</a:t>
            </a:r>
            <a:endParaRPr lang="en-US" altLang="zh-CN" dirty="0">
              <a:solidFill>
                <a:srgbClr val="FF0000"/>
              </a:solidFill>
              <a:latin typeface="宋体" panose="02010600030101010101" pitchFamily="2" charset="-122"/>
            </a:endParaRPr>
          </a:p>
          <a:p>
            <a:r>
              <a:rPr lang="en-US" altLang="zh-CN" dirty="0">
                <a:latin typeface="宋体" panose="02010600030101010101" pitchFamily="2" charset="-122"/>
              </a:rPr>
              <a:t>DOS</a:t>
            </a:r>
            <a:r>
              <a:rPr lang="zh-CN" altLang="en-US" dirty="0">
                <a:latin typeface="宋体" panose="02010600030101010101" pitchFamily="2" charset="-122"/>
              </a:rPr>
              <a:t>文件头</a:t>
            </a:r>
            <a:endParaRPr lang="en-US" altLang="zh-CN" dirty="0">
              <a:latin typeface="宋体" panose="02010600030101010101" pitchFamily="2" charset="-122"/>
            </a:endParaRPr>
          </a:p>
          <a:p>
            <a:pPr lvl="1"/>
            <a:r>
              <a:rPr lang="zh-CN" altLang="en-US" dirty="0">
                <a:solidFill>
                  <a:srgbClr val="FF0000"/>
                </a:solidFill>
                <a:latin typeface="宋体" panose="02010600030101010101" pitchFamily="2" charset="-122"/>
              </a:rPr>
              <a:t>重点：</a:t>
            </a:r>
            <a:r>
              <a:rPr lang="en-US" altLang="zh-CN" dirty="0">
                <a:solidFill>
                  <a:srgbClr val="FF0000"/>
                </a:solidFill>
                <a:latin typeface="宋体" panose="02010600030101010101" pitchFamily="2" charset="-122"/>
              </a:rPr>
              <a:t>MZ</a:t>
            </a:r>
            <a:r>
              <a:rPr lang="zh-CN" altLang="en-US" dirty="0">
                <a:solidFill>
                  <a:srgbClr val="FF0000"/>
                </a:solidFill>
                <a:latin typeface="宋体" panose="02010600030101010101" pitchFamily="2" charset="-122"/>
              </a:rPr>
              <a:t>头、定位</a:t>
            </a:r>
            <a:r>
              <a:rPr lang="en-US" altLang="zh-CN" dirty="0">
                <a:solidFill>
                  <a:srgbClr val="FF0000"/>
                </a:solidFill>
                <a:latin typeface="宋体" panose="02010600030101010101" pitchFamily="2" charset="-122"/>
              </a:rPr>
              <a:t>PE</a:t>
            </a:r>
            <a:r>
              <a:rPr lang="zh-CN" altLang="en-US" dirty="0">
                <a:solidFill>
                  <a:srgbClr val="FF0000"/>
                </a:solidFill>
                <a:latin typeface="宋体" panose="02010600030101010101" pitchFamily="2" charset="-122"/>
              </a:rPr>
              <a:t>头</a:t>
            </a:r>
            <a:endParaRPr lang="en-US" altLang="zh-CN" dirty="0">
              <a:solidFill>
                <a:srgbClr val="FF0000"/>
              </a:solidFill>
              <a:latin typeface="宋体" panose="02010600030101010101" pitchFamily="2" charset="-122"/>
            </a:endParaRPr>
          </a:p>
          <a:p>
            <a:r>
              <a:rPr lang="en-US" altLang="zh-CN" dirty="0">
                <a:latin typeface="宋体" panose="02010600030101010101" pitchFamily="2" charset="-122"/>
              </a:rPr>
              <a:t>PE</a:t>
            </a:r>
            <a:r>
              <a:rPr lang="zh-CN" altLang="en-US" dirty="0">
                <a:latin typeface="宋体" panose="02010600030101010101" pitchFamily="2" charset="-122"/>
              </a:rPr>
              <a:t>文件头</a:t>
            </a:r>
            <a:endParaRPr lang="en-US" altLang="zh-CN" dirty="0">
              <a:latin typeface="宋体" panose="02010600030101010101" pitchFamily="2" charset="-122"/>
            </a:endParaRPr>
          </a:p>
          <a:p>
            <a:pPr lvl="1"/>
            <a:r>
              <a:rPr lang="zh-CN" altLang="en-US" dirty="0">
                <a:solidFill>
                  <a:srgbClr val="FF0000"/>
                </a:solidFill>
                <a:latin typeface="宋体" panose="02010600030101010101" pitchFamily="2" charset="-122"/>
              </a:rPr>
              <a:t>重点：</a:t>
            </a:r>
            <a:r>
              <a:rPr lang="en-US" altLang="zh-CN" dirty="0" err="1">
                <a:solidFill>
                  <a:srgbClr val="FF0000"/>
                </a:solidFill>
                <a:latin typeface="宋体" panose="02010600030101010101" pitchFamily="2" charset="-122"/>
              </a:rPr>
              <a:t>AddressOfEntryPoint</a:t>
            </a:r>
            <a:r>
              <a:rPr lang="zh-CN" altLang="en-US" dirty="0">
                <a:solidFill>
                  <a:srgbClr val="FF0000"/>
                </a:solidFill>
                <a:latin typeface="宋体" panose="02010600030101010101" pitchFamily="2" charset="-122"/>
              </a:rPr>
              <a:t>、</a:t>
            </a:r>
            <a:r>
              <a:rPr lang="en-US" altLang="zh-CN" dirty="0" err="1">
                <a:solidFill>
                  <a:srgbClr val="FF0000"/>
                </a:solidFill>
                <a:latin typeface="宋体" panose="02010600030101010101" pitchFamily="2" charset="-122"/>
              </a:rPr>
              <a:t>ImageBase</a:t>
            </a:r>
            <a:r>
              <a:rPr lang="zh-CN" altLang="en-US" dirty="0">
                <a:solidFill>
                  <a:srgbClr val="FF0000"/>
                </a:solidFill>
                <a:latin typeface="宋体" panose="02010600030101010101" pitchFamily="2" charset="-122"/>
              </a:rPr>
              <a:t>、数据目录</a:t>
            </a:r>
            <a:endParaRPr lang="en-US" altLang="zh-CN" dirty="0">
              <a:solidFill>
                <a:srgbClr val="FF0000"/>
              </a:solidFill>
              <a:latin typeface="宋体" panose="02010600030101010101" pitchFamily="2" charset="-122"/>
            </a:endParaRPr>
          </a:p>
          <a:p>
            <a:pPr lvl="1"/>
            <a:endParaRPr lang="en-US" altLang="zh-CN" dirty="0">
              <a:latin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32575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7840F1-D017-4977-8EB3-0E791B61E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节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48DA4B9-EE36-401B-8903-0CA044C4CB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1" indent="-457200" fontAlgn="auto">
              <a:buClrTx/>
            </a:pPr>
            <a:r>
              <a:rPr lang="zh-CN" altLang="en-US" dirty="0">
                <a:latin typeface="宋体" panose="02010600030101010101" pitchFamily="2" charset="-122"/>
                <a:cs typeface="华文宋体" panose="02010600040101010101" charset="-122"/>
                <a:sym typeface="+mn-ea"/>
              </a:rPr>
              <a:t>代码节、数据节</a:t>
            </a:r>
            <a:endParaRPr lang="zh-CN" altLang="en-US" dirty="0">
              <a:latin typeface="宋体" panose="02010600030101010101" pitchFamily="2" charset="-122"/>
              <a:cs typeface="华文宋体" panose="02010600040101010101" charset="-122"/>
            </a:endParaRPr>
          </a:p>
          <a:p>
            <a:pPr marL="457200" lvl="1" indent="-457200" fontAlgn="auto">
              <a:buClrTx/>
            </a:pPr>
            <a:r>
              <a:rPr lang="zh-CN" altLang="en-US" dirty="0">
                <a:latin typeface="宋体" panose="02010600030101010101" pitchFamily="2" charset="-122"/>
                <a:cs typeface="华文宋体" panose="02010600040101010101" charset="-122"/>
                <a:sym typeface="+mn-ea"/>
              </a:rPr>
              <a:t>各个节按页边界对齐</a:t>
            </a:r>
            <a:endParaRPr lang="zh-CN" altLang="en-US" dirty="0">
              <a:latin typeface="宋体" panose="02010600030101010101" pitchFamily="2" charset="-122"/>
              <a:cs typeface="华文宋体" panose="02010600040101010101" charset="-122"/>
            </a:endParaRPr>
          </a:p>
          <a:p>
            <a:pPr marL="457200" lvl="1" indent="-457200" fontAlgn="auto">
              <a:buClrTx/>
            </a:pPr>
            <a:r>
              <a:rPr lang="zh-CN" altLang="en-US" dirty="0">
                <a:latin typeface="宋体" panose="02010600030101010101" pitchFamily="2" charset="-122"/>
                <a:cs typeface="华文宋体" panose="02010600040101010101" charset="-122"/>
                <a:sym typeface="+mn-ea"/>
              </a:rPr>
              <a:t>节是一个连续结构，没有大小限制</a:t>
            </a:r>
            <a:endParaRPr lang="zh-CN" altLang="en-US" dirty="0">
              <a:latin typeface="宋体" panose="02010600030101010101" pitchFamily="2" charset="-122"/>
              <a:cs typeface="华文宋体" panose="02010600040101010101" charset="-122"/>
            </a:endParaRPr>
          </a:p>
          <a:p>
            <a:pPr marL="457200" lvl="1" indent="-457200" fontAlgn="auto">
              <a:buClrTx/>
            </a:pPr>
            <a:r>
              <a:rPr lang="zh-CN" altLang="en-US" dirty="0">
                <a:latin typeface="宋体" panose="02010600030101010101" pitchFamily="2" charset="-122"/>
                <a:cs typeface="华文宋体" panose="02010600040101010101" charset="-122"/>
                <a:sym typeface="+mn-ea"/>
              </a:rPr>
              <a:t>每个节都有自己的</a:t>
            </a:r>
            <a:r>
              <a:rPr lang="zh-CN" altLang="en-US" dirty="0">
                <a:solidFill>
                  <a:srgbClr val="FF0000"/>
                </a:solidFill>
                <a:latin typeface="宋体" panose="02010600030101010101" pitchFamily="2" charset="-122"/>
                <a:cs typeface="华文宋体" panose="02010600040101010101" charset="-122"/>
                <a:sym typeface="+mn-ea"/>
              </a:rPr>
              <a:t>内存属性</a:t>
            </a:r>
            <a:endParaRPr lang="zh-CN" altLang="en-US" dirty="0">
              <a:solidFill>
                <a:srgbClr val="FF0000"/>
              </a:solidFill>
              <a:latin typeface="宋体" panose="02010600030101010101" pitchFamily="2" charset="-122"/>
              <a:cs typeface="华文宋体" panose="02010600040101010101" charset="-122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658961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A477342-0052-4B73-9E46-DD2E3064DE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3138" y="1550377"/>
            <a:ext cx="7440246" cy="4890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7081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7B1E85-2793-40EA-BC49-109A892CE0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虚拟内存地址空间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D170CD0-1015-4AFA-A187-FB1D9945FE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latin typeface="宋体" panose="02010600030101010101" pitchFamily="2" charset="-122"/>
                <a:cs typeface="思源黑体 CN Medium" panose="020B0600000000000000" pitchFamily="34" charset="-122"/>
                <a:sym typeface="+mn-ea"/>
              </a:rPr>
              <a:t>每个程序都有自己的</a:t>
            </a:r>
            <a:r>
              <a:rPr lang="zh-CN" altLang="en-US" dirty="0">
                <a:solidFill>
                  <a:srgbClr val="FF0000"/>
                </a:solidFill>
                <a:latin typeface="宋体" panose="02010600030101010101" pitchFamily="2" charset="-122"/>
                <a:cs typeface="思源黑体 CN Medium" panose="020B0600000000000000" pitchFamily="34" charset="-122"/>
                <a:sym typeface="+mn-ea"/>
              </a:rPr>
              <a:t>虚拟内存地址空间</a:t>
            </a:r>
            <a:r>
              <a:rPr lang="zh-CN" altLang="en-US" dirty="0">
                <a:latin typeface="宋体" panose="02010600030101010101" pitchFamily="2" charset="-122"/>
                <a:cs typeface="思源黑体 CN Medium" panose="020B0600000000000000" pitchFamily="34" charset="-122"/>
                <a:sym typeface="+mn-ea"/>
              </a:rPr>
              <a:t>，虚拟空间的内存地址称为</a:t>
            </a:r>
            <a:r>
              <a:rPr lang="zh-CN" altLang="en-US" dirty="0">
                <a:solidFill>
                  <a:srgbClr val="FF0000"/>
                </a:solidFill>
                <a:latin typeface="宋体" panose="02010600030101010101" pitchFamily="2" charset="-122"/>
                <a:cs typeface="思源黑体 CN Medium" panose="020B0600000000000000" pitchFamily="34" charset="-122"/>
                <a:sym typeface="+mn-ea"/>
              </a:rPr>
              <a:t>虚拟地址</a:t>
            </a:r>
            <a:r>
              <a:rPr lang="zh-CN" altLang="en-US" dirty="0">
                <a:latin typeface="宋体" panose="02010600030101010101" pitchFamily="2" charset="-122"/>
                <a:cs typeface="思源黑体 CN Medium" panose="020B0600000000000000" pitchFamily="34" charset="-122"/>
                <a:sym typeface="+mn-ea"/>
              </a:rPr>
              <a:t>(</a:t>
            </a:r>
            <a:r>
              <a:rPr lang="zh-CN" altLang="en-US" dirty="0">
                <a:latin typeface="宋体" panose="02010600030101010101" pitchFamily="2" charset="-122"/>
                <a:cs typeface="Times New Roman" panose="02020603050405020304" pitchFamily="18" charset="0"/>
                <a:sym typeface="+mn-ea"/>
              </a:rPr>
              <a:t>Virtual Address，VA</a:t>
            </a:r>
            <a:r>
              <a:rPr lang="zh-CN" altLang="en-US" dirty="0">
                <a:latin typeface="宋体" panose="02010600030101010101" pitchFamily="2" charset="-122"/>
                <a:cs typeface="思源黑体 CN Medium" panose="020B0600000000000000" pitchFamily="34" charset="-122"/>
                <a:sym typeface="+mn-ea"/>
              </a:rPr>
              <a:t>)</a:t>
            </a:r>
            <a:endParaRPr lang="zh-CN" altLang="en-US" dirty="0">
              <a:latin typeface="宋体" panose="02010600030101010101" pitchFamily="2" charset="-122"/>
              <a:cs typeface="Times New Roman" panose="02020603050405020304" pitchFamily="18" charset="0"/>
            </a:endParaRPr>
          </a:p>
          <a:p>
            <a:pPr lvl="1"/>
            <a:r>
              <a:rPr lang="en-US" altLang="zh-CN" dirty="0"/>
              <a:t>4GB</a:t>
            </a:r>
          </a:p>
          <a:p>
            <a:pPr lvl="1"/>
            <a:r>
              <a:rPr lang="zh-CN" altLang="en-US" dirty="0"/>
              <a:t>不同进程的虚拟地址空间是相互</a:t>
            </a:r>
            <a:r>
              <a:rPr lang="zh-CN" altLang="en-US" dirty="0">
                <a:solidFill>
                  <a:srgbClr val="FF0000"/>
                </a:solidFill>
              </a:rPr>
              <a:t>隔离</a:t>
            </a:r>
            <a:r>
              <a:rPr lang="zh-CN" altLang="en-US" dirty="0"/>
              <a:t>的</a:t>
            </a:r>
          </a:p>
        </p:txBody>
      </p:sp>
    </p:spTree>
    <p:extLst>
      <p:ext uri="{BB962C8B-B14F-4D97-AF65-F5344CB8AC3E}">
        <p14:creationId xmlns:p14="http://schemas.microsoft.com/office/powerpoint/2010/main" val="18197097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3D1F152-CC75-4ADA-AE6B-2B501FF5E2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虚拟地址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874770DE-766C-469C-A89C-F528037F95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18518" y="1989139"/>
            <a:ext cx="7574017" cy="409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5487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C3B598DF-F5CC-49D4-A09B-E35A14D01DB2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219200" y="635000"/>
            <a:ext cx="97536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一个进程的虚拟地址空间中只有一个</a:t>
            </a:r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PE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文件结构吗？</a:t>
            </a: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80C0C2C6-96BB-4677-BC37-DDB26BC5B8DF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89154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作答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1A8CE162-670F-4364-BC63-16E8EA80FD6F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12573000" y="0"/>
            <a:ext cx="3840480" cy="6858000"/>
          </a:xfrm>
          <a:prstGeom prst="rect">
            <a:avLst/>
          </a:prstGeom>
          <a:solidFill>
            <a:srgbClr val="FFFFFF"/>
          </a:solidFill>
          <a:ln w="12700" cmpd="sng">
            <a:solidFill>
              <a:srgbClr val="9B9B9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34BE20B9-AE1B-4609-8C73-B2D77C558693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12661900" y="6326832"/>
            <a:ext cx="3662680" cy="461665"/>
          </a:xfrm>
          <a:prstGeom prst="rect">
            <a:avLst/>
          </a:prstGeom>
          <a:solidFill>
            <a:srgbClr val="FBFAEF"/>
          </a:solidFill>
          <a:ln w="12700"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FFFFFF"/>
                </a:solidFill>
              </a14:hiddenLine>
            </a:ext>
          </a:extLst>
        </p:spPr>
        <p:txBody>
          <a:bodyPr vert="horz" rtlCol="0" anchor="ctr">
            <a:spAutoFit/>
          </a:bodyPr>
          <a:lstStyle/>
          <a:p>
            <a:r>
              <a:rPr lang="zh-CN" altLang="en-US" sz="120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可为此题添加文本、图片、公式等解析，且需将内容全部放在本区域内。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3EB9A77A-92D4-479C-8AEE-B1C1377FB676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12827000" y="1270000"/>
            <a:ext cx="3332480" cy="1323439"/>
          </a:xfrm>
          <a:prstGeom prst="rect">
            <a:avLst/>
          </a:prstGeom>
          <a:noFill/>
        </p:spPr>
        <p:txBody>
          <a:bodyPr vert="horz" rtlCol="0" anchor="t" anchorCtr="0">
            <a:spAutoFit/>
          </a:bodyPr>
          <a:lstStyle/>
          <a:p>
            <a:r>
              <a:rPr lang="zh-CN" altLang="en-US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一个进程中的虚拟地址空间通常有多个</a:t>
            </a:r>
            <a:r>
              <a:rPr lang="en-US" altLang="zh-CN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PE</a:t>
            </a:r>
            <a:r>
              <a:rPr lang="zh-CN" altLang="en-US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文件结构，包括</a:t>
            </a:r>
            <a:r>
              <a:rPr lang="en-US" altLang="zh-CN" sz="2000" dirty="0" err="1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dll</a:t>
            </a:r>
            <a:r>
              <a:rPr lang="zh-CN" altLang="en-US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文件、操作系统内核文件等</a:t>
            </a: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297F081D-8227-4BDB-BF11-5B942E620C82}"/>
              </a:ext>
            </a:extLst>
          </p:cNvPr>
          <p:cNvGrpSpPr/>
          <p:nvPr>
            <p:custDataLst>
              <p:tags r:id="rId7"/>
            </p:custDataLst>
          </p:nvPr>
        </p:nvGrpSpPr>
        <p:grpSpPr>
          <a:xfrm>
            <a:off x="12585700" y="0"/>
            <a:ext cx="3815080" cy="647700"/>
            <a:chOff x="12585700" y="0"/>
            <a:chExt cx="3815080" cy="647700"/>
          </a:xfrm>
        </p:grpSpPr>
        <p:sp>
          <p:nvSpPr>
            <p:cNvPr id="14" name="RemarkBack">
              <a:extLst>
                <a:ext uri="{FF2B5EF4-FFF2-40B4-BE49-F238E27FC236}">
                  <a16:creationId xmlns:a16="http://schemas.microsoft.com/office/drawing/2014/main" id="{8A52E19B-FFB8-4029-ABEA-48B13B5AF1FF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12585700" y="12700"/>
              <a:ext cx="381508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RemarkBlock">
              <a:extLst>
                <a:ext uri="{FF2B5EF4-FFF2-40B4-BE49-F238E27FC236}">
                  <a16:creationId xmlns:a16="http://schemas.microsoft.com/office/drawing/2014/main" id="{807CDA22-FED9-4022-8DC1-03FAFB37C03E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12585700" y="1270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RemarkTitleText">
              <a:extLst>
                <a:ext uri="{FF2B5EF4-FFF2-40B4-BE49-F238E27FC236}">
                  <a16:creationId xmlns:a16="http://schemas.microsoft.com/office/drawing/2014/main" id="{97B039EE-5C10-4222-828C-F21430F4C1F3}"/>
                </a:ext>
              </a:extLst>
            </p:cNvPr>
            <p:cNvSpPr txBox="1"/>
            <p:nvPr>
              <p:custDataLst>
                <p:tags r:id="rId16"/>
              </p:custDataLst>
            </p:nvPr>
          </p:nvSpPr>
          <p:spPr>
            <a:xfrm>
              <a:off x="12827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mtClean="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答案解析</a:t>
              </a:r>
              <a:endParaRPr lang="zh-CN" altLang="en-US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endParaRP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4F1CF200-0AAB-467C-8A4B-13E6F7BFCFCF}"/>
              </a:ext>
            </a:extLst>
          </p:cNvPr>
          <p:cNvGrpSpPr/>
          <p:nvPr>
            <p:custDataLst>
              <p:tags r:id="rId8"/>
            </p:custDataLst>
          </p:nvPr>
        </p:nvGrpSpPr>
        <p:grpSpPr>
          <a:xfrm>
            <a:off x="0" y="0"/>
            <a:ext cx="12192000" cy="635000"/>
            <a:chOff x="0" y="0"/>
            <a:chExt cx="12192000" cy="635000"/>
          </a:xfrm>
        </p:grpSpPr>
        <p:sp>
          <p:nvSpPr>
            <p:cNvPr id="8" name="TitleBackground">
              <a:extLst>
                <a:ext uri="{FF2B5EF4-FFF2-40B4-BE49-F238E27FC236}">
                  <a16:creationId xmlns:a16="http://schemas.microsoft.com/office/drawing/2014/main" id="{35F2505A-B082-4FF7-9398-BF78BC3D6C10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0" y="0"/>
              <a:ext cx="12192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ColorBlock">
              <a:extLst>
                <a:ext uri="{FF2B5EF4-FFF2-40B4-BE49-F238E27FC236}">
                  <a16:creationId xmlns:a16="http://schemas.microsoft.com/office/drawing/2014/main" id="{15D57E2A-9321-4C3A-83AD-E47727A39907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TypeText">
              <a:extLst>
                <a:ext uri="{FF2B5EF4-FFF2-40B4-BE49-F238E27FC236}">
                  <a16:creationId xmlns:a16="http://schemas.microsoft.com/office/drawing/2014/main" id="{539EDD24-EEFD-4A2E-898E-C1C5FE5B667E}"/>
                </a:ext>
              </a:extLst>
            </p:cNvPr>
            <p:cNvSpPr txBox="1"/>
            <p:nvPr>
              <p:custDataLst>
                <p:tags r:id="rId12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主观题</a:t>
              </a:r>
            </a:p>
          </p:txBody>
        </p:sp>
        <p:sp>
          <p:nvSpPr>
            <p:cNvPr id="11" name="TipText">
              <a:extLst>
                <a:ext uri="{FF2B5EF4-FFF2-40B4-BE49-F238E27FC236}">
                  <a16:creationId xmlns:a16="http://schemas.microsoft.com/office/drawing/2014/main" id="{43683F93-76D7-4609-BF78-6EAC490668F8}"/>
                </a:ext>
              </a:extLst>
            </p:cNvPr>
            <p:cNvSpPr txBox="1"/>
            <p:nvPr>
              <p:custDataLst>
                <p:tags r:id="rId13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10</a:t>
              </a:r>
              <a:r>
                <a:rPr lang="zh-CN" altLang="en-US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56A2DB1D-4F86-4558-83C0-ACA18D9E6A5A}"/>
              </a:ext>
            </a:extLst>
          </p:cNvPr>
          <p:cNvPicPr>
            <a:picLocks/>
          </p:cNvPicPr>
          <p:nvPr>
            <p:custDataLst>
              <p:tags r:id="rId9"/>
            </p:custDataLst>
          </p:nvPr>
        </p:nvPicPr>
        <p:blipFill>
          <a:blip r:embed="rId18"/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638858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A84B58-1388-4408-B5A2-C050831E7F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模块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8FE98EFC-E342-4DBA-891F-038394A585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91213" y="1729133"/>
            <a:ext cx="6409574" cy="3862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9802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C2798EB-74BE-43D0-898B-554D9D7BD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模块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6472148-B126-46D5-8009-862417355D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latin typeface="宋体" panose="02010600030101010101" pitchFamily="2" charset="-122"/>
                <a:cs typeface="Times New Roman" pitchFamily="18" charset="0"/>
                <a:sym typeface="+mn-ea"/>
              </a:rPr>
              <a:t>当PE文件通过Windows加载器载入内存后，内存中的版本称为</a:t>
            </a:r>
            <a:r>
              <a:rPr lang="zh-CN" altLang="en-US" dirty="0">
                <a:solidFill>
                  <a:srgbClr val="FF0000"/>
                </a:solidFill>
                <a:latin typeface="宋体" panose="02010600030101010101" pitchFamily="2" charset="-122"/>
                <a:cs typeface="Times New Roman" pitchFamily="18" charset="0"/>
                <a:sym typeface="+mn-ea"/>
              </a:rPr>
              <a:t>模块</a:t>
            </a:r>
            <a:r>
              <a:rPr lang="zh-CN" altLang="en-US" dirty="0">
                <a:latin typeface="宋体" panose="02010600030101010101" pitchFamily="2" charset="-122"/>
                <a:cs typeface="Times New Roman" pitchFamily="18" charset="0"/>
                <a:sym typeface="+mn-ea"/>
              </a:rPr>
              <a:t>(Module)</a:t>
            </a:r>
            <a:endParaRPr lang="en-US" altLang="zh-CN" dirty="0">
              <a:latin typeface="宋体" panose="02010600030101010101" pitchFamily="2" charset="-122"/>
              <a:cs typeface="Times New Roman" pitchFamily="18" charset="0"/>
            </a:endParaRPr>
          </a:p>
          <a:p>
            <a:pPr lvl="1"/>
            <a:r>
              <a:rPr lang="zh-CN" altLang="en-US" dirty="0">
                <a:latin typeface="宋体" panose="02010600030101010101" pitchFamily="2" charset="-122"/>
                <a:cs typeface="Times New Roman" pitchFamily="18" charset="0"/>
                <a:sym typeface="+mn-ea"/>
              </a:rPr>
              <a:t>映射文件的起始地址称为</a:t>
            </a:r>
            <a:r>
              <a:rPr lang="zh-CN" altLang="en-US" dirty="0">
                <a:solidFill>
                  <a:srgbClr val="FF0000"/>
                </a:solidFill>
                <a:latin typeface="宋体" panose="02010600030101010101" pitchFamily="2" charset="-122"/>
                <a:cs typeface="Times New Roman" pitchFamily="18" charset="0"/>
                <a:sym typeface="+mn-ea"/>
              </a:rPr>
              <a:t>模块句柄</a:t>
            </a:r>
            <a:r>
              <a:rPr lang="zh-CN" altLang="en-US" dirty="0">
                <a:latin typeface="宋体" panose="02010600030101010101" pitchFamily="2" charset="-122"/>
                <a:cs typeface="Times New Roman" pitchFamily="18" charset="0"/>
                <a:sym typeface="+mn-ea"/>
              </a:rPr>
              <a:t>(hModule )</a:t>
            </a:r>
            <a:endParaRPr lang="en-US" altLang="zh-CN" dirty="0">
              <a:latin typeface="宋体" panose="02010600030101010101" pitchFamily="2" charset="-122"/>
              <a:cs typeface="Times New Roman" pitchFamily="18" charset="0"/>
            </a:endParaRPr>
          </a:p>
          <a:p>
            <a:pPr lvl="1"/>
            <a:r>
              <a:rPr lang="zh-CN" altLang="en-US" dirty="0">
                <a:latin typeface="宋体" panose="02010600030101010101" pitchFamily="2" charset="-122"/>
                <a:cs typeface="Times New Roman" pitchFamily="18" charset="0"/>
                <a:sym typeface="+mn-ea"/>
              </a:rPr>
              <a:t>初始内存地址也称为</a:t>
            </a:r>
            <a:r>
              <a:rPr lang="zh-CN" altLang="en-US" dirty="0">
                <a:solidFill>
                  <a:srgbClr val="FF0000"/>
                </a:solidFill>
                <a:latin typeface="宋体" panose="02010600030101010101" pitchFamily="2" charset="-122"/>
                <a:cs typeface="Times New Roman" pitchFamily="18" charset="0"/>
                <a:sym typeface="+mn-ea"/>
              </a:rPr>
              <a:t>基地址</a:t>
            </a:r>
            <a:r>
              <a:rPr lang="zh-CN" altLang="en-US" dirty="0">
                <a:latin typeface="宋体" panose="02010600030101010101" pitchFamily="2" charset="-122"/>
                <a:cs typeface="Times New Roman" pitchFamily="18" charset="0"/>
                <a:sym typeface="+mn-ea"/>
              </a:rPr>
              <a:t>(ImageBase )</a:t>
            </a:r>
            <a:endParaRPr lang="en-US" altLang="zh-CN" dirty="0">
              <a:latin typeface="宋体" panose="02010600030101010101" pitchFamily="2" charset="-122"/>
              <a:cs typeface="Times New Roman" pitchFamily="18" charset="0"/>
            </a:endParaRPr>
          </a:p>
          <a:p>
            <a:endParaRPr lang="zh-CN" altLang="en-US" dirty="0">
              <a:latin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371420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CA8FE0-7BC8-43C0-8D44-2F953FD0F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模块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DFF74D0-333B-40BE-A29D-07EE71E801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latin typeface="宋体" panose="02010600030101010101" pitchFamily="2" charset="-122"/>
                <a:cs typeface="Times New Roman" pitchFamily="18" charset="0"/>
                <a:sym typeface="+mn-ea"/>
              </a:rPr>
              <a:t>内存中的</a:t>
            </a:r>
            <a:r>
              <a:rPr lang="zh-CN" altLang="en-US" dirty="0">
                <a:solidFill>
                  <a:srgbClr val="FF0000"/>
                </a:solidFill>
                <a:latin typeface="宋体" panose="02010600030101010101" pitchFamily="2" charset="-122"/>
                <a:cs typeface="Times New Roman" pitchFamily="18" charset="0"/>
                <a:sym typeface="+mn-ea"/>
              </a:rPr>
              <a:t>模块</a:t>
            </a:r>
            <a:r>
              <a:rPr lang="zh-CN" altLang="en-US" dirty="0">
                <a:latin typeface="宋体" panose="02010600030101010101" pitchFamily="2" charset="-122"/>
                <a:cs typeface="Times New Roman" pitchFamily="18" charset="0"/>
                <a:sym typeface="+mn-ea"/>
              </a:rPr>
              <a:t>代表进程将这个可执行文件所需要的代码、数据、资源、输入表、输出表及其它有用的数据结构都放在一个连续的内存节中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067740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686DA2-FE5E-440F-99E0-F4EDD8FC6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模块句柄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73A99CE-9A65-4811-BED6-D61C263445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latin typeface="宋体" panose="02010600030101010101" pitchFamily="2" charset="-122"/>
                <a:cs typeface="Times New Roman" panose="02020603050405020304" pitchFamily="18" charset="0"/>
              </a:rPr>
              <a:t>Windows将Module的基地址作为Module的</a:t>
            </a:r>
            <a:r>
              <a:rPr lang="zh-CN" altLang="en-US" dirty="0">
                <a:solidFill>
                  <a:srgbClr val="FF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实例句柄</a:t>
            </a:r>
            <a:r>
              <a:rPr lang="zh-CN" altLang="en-US" dirty="0">
                <a:latin typeface="宋体" panose="02010600030101010101" pitchFamily="2" charset="-122"/>
                <a:cs typeface="Times New Roman" panose="02020603050405020304" pitchFamily="18" charset="0"/>
              </a:rPr>
              <a:t>(Instance Handle，即Hinstance)。</a:t>
            </a:r>
            <a:endParaRPr lang="en-US" altLang="zh-CN" dirty="0">
              <a:latin typeface="宋体" panose="02010600030101010101" pitchFamily="2" charset="-122"/>
              <a:cs typeface="Times New Roman" pitchFamily="18" charset="0"/>
            </a:endParaRPr>
          </a:p>
          <a:p>
            <a:pPr lvl="1"/>
            <a:r>
              <a:rPr lang="zh-CN" altLang="en-US" dirty="0">
                <a:latin typeface="宋体" panose="02010600030101010101" pitchFamily="2" charset="-122"/>
                <a:cs typeface="Times New Roman" panose="02020603050405020304" pitchFamily="18" charset="0"/>
              </a:rPr>
              <a:t>GetModuleHandle获得DLL句柄，通过句柄访问DLL Module的内容</a:t>
            </a:r>
          </a:p>
          <a:p>
            <a:endParaRPr lang="zh-CN" altLang="en-US" dirty="0"/>
          </a:p>
        </p:txBody>
      </p:sp>
      <p:pic>
        <p:nvPicPr>
          <p:cNvPr id="4" name="图片 3" descr="1565190322(1)">
            <a:extLst>
              <a:ext uri="{FF2B5EF4-FFF2-40B4-BE49-F238E27FC236}">
                <a16:creationId xmlns:a16="http://schemas.microsoft.com/office/drawing/2014/main" id="{E1F476D2-F3D4-4ACE-8F4B-1F966C9EA0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060" y="4308690"/>
            <a:ext cx="8183880" cy="686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913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667876-BCD1-4F6D-A177-2E0EE328C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相对虚拟地址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E8EDE37-94FD-4273-B973-246EA78441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zh-CN" altLang="en-US" dirty="0">
                <a:latin typeface="宋体" panose="02010600030101010101" pitchFamily="2" charset="-122"/>
                <a:cs typeface="思源黑体 CN Medium" panose="020B0600000000000000" pitchFamily="34" charset="-122"/>
                <a:sym typeface="+mn-ea"/>
              </a:rPr>
              <a:t>模块的地址冲突问题</a:t>
            </a:r>
            <a:endParaRPr lang="en-US" altLang="zh-CN" dirty="0">
              <a:latin typeface="宋体" panose="02010600030101010101" pitchFamily="2" charset="-122"/>
              <a:cs typeface="思源黑体 CN Medium" panose="020B0600000000000000" pitchFamily="34" charset="-122"/>
              <a:sym typeface="+mn-ea"/>
            </a:endParaRPr>
          </a:p>
          <a:p>
            <a:pPr lvl="1"/>
            <a:r>
              <a:rPr lang="zh-CN" altLang="en-US" dirty="0">
                <a:latin typeface="宋体" panose="02010600030101010101" pitchFamily="2" charset="-122"/>
                <a:cs typeface="思源黑体 CN Medium" panose="020B0600000000000000" pitchFamily="34" charset="-122"/>
                <a:sym typeface="+mn-ea"/>
              </a:rPr>
              <a:t>模块的加载顺序和加载地址是不确定的。</a:t>
            </a:r>
            <a:endParaRPr lang="en-US" altLang="zh-CN" dirty="0">
              <a:latin typeface="宋体" panose="02010600030101010101" pitchFamily="2" charset="-122"/>
              <a:cs typeface="思源黑体 CN Medium" panose="020B0600000000000000" pitchFamily="34" charset="-122"/>
              <a:sym typeface="+mn-ea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dirty="0">
                <a:latin typeface="宋体" panose="02010600030101010101" pitchFamily="2" charset="-122"/>
                <a:cs typeface="思源黑体 CN Medium" panose="020B0600000000000000" pitchFamily="34" charset="-122"/>
                <a:sym typeface="+mn-ea"/>
              </a:rPr>
              <a:t>在可执行文件中，有许多地方需要内存地址</a:t>
            </a:r>
            <a:endParaRPr lang="en-US" altLang="zh-CN" dirty="0">
              <a:latin typeface="宋体" panose="02010600030101010101" pitchFamily="2" charset="-122"/>
              <a:cs typeface="思源黑体 CN Medium" panose="020B0600000000000000" pitchFamily="34" charset="-122"/>
            </a:endParaRPr>
          </a:p>
          <a:p>
            <a:pPr lvl="1"/>
            <a:r>
              <a:rPr lang="zh-CN" altLang="en-US" sz="2000" dirty="0">
                <a:latin typeface="宋体" panose="02010600030101010101" pitchFamily="2" charset="-122"/>
                <a:cs typeface="思源黑体 CN Medium" panose="020B0600000000000000" pitchFamily="34" charset="-122"/>
                <a:sym typeface="+mn-ea"/>
              </a:rPr>
              <a:t>例如，引用全局变量时需要指定它</a:t>
            </a:r>
            <a:r>
              <a:rPr lang="zh-CN" altLang="en-US" sz="2000">
                <a:latin typeface="宋体" panose="02010600030101010101" pitchFamily="2" charset="-122"/>
                <a:cs typeface="思源黑体 CN Medium" panose="020B0600000000000000" pitchFamily="34" charset="-122"/>
                <a:sym typeface="+mn-ea"/>
              </a:rPr>
              <a:t>的</a:t>
            </a:r>
            <a:r>
              <a:rPr lang="zh-CN" altLang="en-US" sz="2000" smtClean="0">
                <a:latin typeface="宋体" panose="02010600030101010101" pitchFamily="2" charset="-122"/>
                <a:cs typeface="思源黑体 CN Medium" panose="020B0600000000000000" pitchFamily="34" charset="-122"/>
                <a:sym typeface="+mn-ea"/>
              </a:rPr>
              <a:t>地址，此时容易发生冲突</a:t>
            </a:r>
            <a:endParaRPr lang="en-US" altLang="zh-CN" dirty="0">
              <a:latin typeface="宋体" panose="02010600030101010101" pitchFamily="2" charset="-122"/>
              <a:cs typeface="思源黑体 CN Medium" panose="020B0600000000000000" pitchFamily="34" charset="-122"/>
            </a:endParaRPr>
          </a:p>
          <a:p>
            <a:r>
              <a:rPr lang="zh-CN" altLang="en-US" dirty="0">
                <a:latin typeface="宋体" panose="02010600030101010101" pitchFamily="2" charset="-122"/>
                <a:cs typeface="Times New Roman" panose="02020603050405020304" pitchFamily="18" charset="0"/>
                <a:sym typeface="+mn-ea"/>
              </a:rPr>
              <a:t>PE</a:t>
            </a:r>
            <a:r>
              <a:rPr lang="zh-CN" altLang="en-US" dirty="0">
                <a:latin typeface="宋体" panose="02010600030101010101" pitchFamily="2" charset="-122"/>
                <a:cs typeface="思源黑体 CN Medium" panose="020B0600000000000000" pitchFamily="34" charset="-122"/>
                <a:sym typeface="+mn-ea"/>
              </a:rPr>
              <a:t>文件有一个首选的载入地址(基地址)</a:t>
            </a:r>
            <a:endParaRPr lang="en-US" altLang="zh-CN" dirty="0">
              <a:latin typeface="宋体" panose="02010600030101010101" pitchFamily="2" charset="-122"/>
              <a:cs typeface="思源黑体 CN Medium" panose="020B0600000000000000" pitchFamily="34" charset="-122"/>
              <a:sym typeface="+mn-ea"/>
            </a:endParaRPr>
          </a:p>
          <a:p>
            <a:r>
              <a:rPr lang="en-US" altLang="zh-CN" dirty="0">
                <a:latin typeface="宋体" panose="02010600030101010101" pitchFamily="2" charset="-122"/>
                <a:cs typeface="思源黑体 CN Medium" panose="020B0600000000000000" pitchFamily="34" charset="-122"/>
                <a:sym typeface="+mn-ea"/>
              </a:rPr>
              <a:t>PE</a:t>
            </a:r>
            <a:r>
              <a:rPr lang="zh-CN" altLang="en-US" dirty="0">
                <a:latin typeface="宋体" panose="02010600030101010101" pitchFamily="2" charset="-122"/>
                <a:cs typeface="思源黑体 CN Medium" panose="020B0600000000000000" pitchFamily="34" charset="-122"/>
                <a:sym typeface="+mn-ea"/>
              </a:rPr>
              <a:t>文件可以载入到进程空间任何地方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600231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44727" y="2337582"/>
            <a:ext cx="6400800" cy="1143000"/>
          </a:xfrm>
        </p:spPr>
        <p:txBody>
          <a:bodyPr/>
          <a:lstStyle/>
          <a:p>
            <a:pPr algn="ctr"/>
            <a:r>
              <a:rPr lang="zh-CN" altLang="en-US" dirty="0"/>
              <a:t>可执行文件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7764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7571DE0-691D-4A7F-8A02-1A9D6EFB2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相对虚拟地址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F5B1164-65E8-4F44-9E04-27D558EA62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zh-CN" altLang="en-US" dirty="0">
                <a:latin typeface="宋体" panose="02010600030101010101" pitchFamily="2" charset="-122"/>
                <a:cs typeface="思源黑体 CN Medium" panose="020B0600000000000000" pitchFamily="34" charset="-122"/>
                <a:sym typeface="+mn-ea"/>
              </a:rPr>
              <a:t>为了避免绝对内存地址，引入了</a:t>
            </a:r>
            <a:r>
              <a:rPr lang="zh-CN" altLang="en-US" dirty="0">
                <a:solidFill>
                  <a:srgbClr val="FF0000"/>
                </a:solidFill>
                <a:latin typeface="宋体" panose="02010600030101010101" pitchFamily="2" charset="-122"/>
                <a:cs typeface="思源黑体 CN Medium" panose="020B0600000000000000" pitchFamily="34" charset="-122"/>
                <a:sym typeface="+mn-ea"/>
              </a:rPr>
              <a:t>相对虚拟地址</a:t>
            </a:r>
            <a:r>
              <a:rPr lang="zh-CN" altLang="en-US" dirty="0">
                <a:latin typeface="宋体" panose="02010600030101010101" pitchFamily="2" charset="-122"/>
                <a:cs typeface="思源黑体 CN Medium" panose="020B0600000000000000" pitchFamily="34" charset="-122"/>
                <a:sym typeface="+mn-ea"/>
              </a:rPr>
              <a:t>(</a:t>
            </a:r>
            <a:r>
              <a:rPr lang="zh-CN" altLang="en-US" dirty="0">
                <a:latin typeface="宋体" panose="02010600030101010101" pitchFamily="2" charset="-122"/>
                <a:cs typeface="Times New Roman" panose="02020603050405020304" pitchFamily="18" charset="0"/>
                <a:sym typeface="+mn-ea"/>
              </a:rPr>
              <a:t>Relative Virtual Address,  RVA </a:t>
            </a:r>
            <a:r>
              <a:rPr lang="zh-CN" altLang="en-US" dirty="0">
                <a:latin typeface="宋体" panose="02010600030101010101" pitchFamily="2" charset="-122"/>
                <a:cs typeface="思源黑体 CN Medium" panose="020B0600000000000000" pitchFamily="34" charset="-122"/>
                <a:sym typeface="+mn-ea"/>
              </a:rPr>
              <a:t>)的概念</a:t>
            </a:r>
            <a:endParaRPr lang="en-US" altLang="zh-CN" dirty="0">
              <a:latin typeface="宋体" panose="02010600030101010101" pitchFamily="2" charset="-122"/>
              <a:cs typeface="思源黑体 CN Medium" panose="020B0600000000000000" pitchFamily="34" charset="-122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dirty="0">
                <a:latin typeface="宋体" panose="02010600030101010101" pitchFamily="2" charset="-122"/>
                <a:cs typeface="Times New Roman" panose="02020603050405020304" pitchFamily="18" charset="0"/>
                <a:sym typeface="+mn-ea"/>
              </a:rPr>
              <a:t>RVA</a:t>
            </a:r>
            <a:r>
              <a:rPr lang="zh-CN" altLang="en-US" dirty="0">
                <a:latin typeface="宋体" panose="02010600030101010101" pitchFamily="2" charset="-122"/>
                <a:cs typeface="思源黑体 CN Medium" panose="020B0600000000000000" pitchFamily="34" charset="-122"/>
                <a:sym typeface="+mn-ea"/>
              </a:rPr>
              <a:t>是相对于</a:t>
            </a:r>
            <a:r>
              <a:rPr lang="zh-CN" altLang="en-US" dirty="0">
                <a:solidFill>
                  <a:srgbClr val="FF0000"/>
                </a:solidFill>
                <a:latin typeface="宋体" panose="02010600030101010101" pitchFamily="2" charset="-122"/>
                <a:cs typeface="思源黑体 CN Medium" panose="020B0600000000000000" pitchFamily="34" charset="-122"/>
                <a:sym typeface="+mn-ea"/>
              </a:rPr>
              <a:t>PE文件载入地址</a:t>
            </a:r>
            <a:r>
              <a:rPr lang="zh-CN" altLang="en-US" dirty="0">
                <a:latin typeface="宋体" panose="02010600030101010101" pitchFamily="2" charset="-122"/>
                <a:cs typeface="思源黑体 CN Medium" panose="020B0600000000000000" pitchFamily="34" charset="-122"/>
                <a:sym typeface="+mn-ea"/>
              </a:rPr>
              <a:t>的偏移位置</a:t>
            </a:r>
            <a:endParaRPr lang="en-US" altLang="zh-CN" dirty="0">
              <a:latin typeface="宋体" panose="02010600030101010101" pitchFamily="2" charset="-122"/>
              <a:cs typeface="思源黑体 CN Medium" panose="020B06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120639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2EB0123-CB78-402E-8C13-DA2AC673D4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相对虚拟地址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22716CD-58C7-443F-8CCC-100E0DD524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latin typeface="宋体" panose="02010600030101010101" pitchFamily="2" charset="-122"/>
                <a:cs typeface="Times New Roman" pitchFamily="18" charset="0"/>
                <a:sym typeface="+mn-ea"/>
              </a:rPr>
              <a:t>假设一个EXE文件从</a:t>
            </a:r>
            <a:r>
              <a:rPr lang="en-US" altLang="zh-CN" dirty="0">
                <a:solidFill>
                  <a:srgbClr val="FF0000"/>
                </a:solidFill>
                <a:latin typeface="宋体" panose="02010600030101010101" pitchFamily="2" charset="-122"/>
                <a:cs typeface="Times New Roman" pitchFamily="18" charset="0"/>
                <a:sym typeface="+mn-ea"/>
              </a:rPr>
              <a:t>00</a:t>
            </a:r>
            <a:r>
              <a:rPr lang="zh-CN" altLang="en-US" dirty="0">
                <a:latin typeface="宋体" panose="02010600030101010101" pitchFamily="2" charset="-122"/>
                <a:cs typeface="Times New Roman" pitchFamily="18" charset="0"/>
                <a:sym typeface="+mn-ea"/>
              </a:rPr>
              <a:t>400000h处载入内存</a:t>
            </a:r>
            <a:endParaRPr lang="en-US" altLang="zh-CN" dirty="0">
              <a:latin typeface="宋体" panose="02010600030101010101" pitchFamily="2" charset="-122"/>
              <a:cs typeface="Times New Roman" pitchFamily="18" charset="0"/>
              <a:sym typeface="+mn-ea"/>
            </a:endParaRPr>
          </a:p>
          <a:p>
            <a:r>
              <a:rPr lang="zh-CN" altLang="en-US" dirty="0">
                <a:latin typeface="宋体" panose="02010600030101010101" pitchFamily="2" charset="-122"/>
                <a:cs typeface="Times New Roman" pitchFamily="18" charset="0"/>
                <a:sym typeface="+mn-ea"/>
              </a:rPr>
              <a:t>代码节</a:t>
            </a:r>
            <a:r>
              <a:rPr lang="zh-CN" altLang="en-US" dirty="0">
                <a:latin typeface="宋体" panose="02010600030101010101" pitchFamily="2" charset="-122"/>
                <a:sym typeface="+mn-ea"/>
              </a:rPr>
              <a:t>起始地址为</a:t>
            </a:r>
            <a:r>
              <a:rPr lang="zh-CN" altLang="en-US" dirty="0">
                <a:latin typeface="宋体" panose="02010600030101010101" pitchFamily="2" charset="-122"/>
                <a:cs typeface="Times New Roman" pitchFamily="18" charset="0"/>
                <a:sym typeface="+mn-ea"/>
              </a:rPr>
              <a:t>401000h</a:t>
            </a:r>
            <a:r>
              <a:rPr lang="zh-CN" altLang="en-US" dirty="0">
                <a:latin typeface="宋体" panose="02010600030101010101" pitchFamily="2" charset="-122"/>
                <a:sym typeface="+mn-ea"/>
              </a:rPr>
              <a:t>，</a:t>
            </a:r>
            <a:r>
              <a:rPr lang="zh-CN" altLang="en-US" dirty="0">
                <a:latin typeface="宋体" panose="02010600030101010101" pitchFamily="2" charset="-122"/>
                <a:cs typeface="Times New Roman" pitchFamily="18" charset="0"/>
                <a:sym typeface="+mn-ea"/>
              </a:rPr>
              <a:t>代码节起始地址的RVA计算方法如下:</a:t>
            </a:r>
            <a:endParaRPr lang="zh-CN" altLang="en-US" dirty="0">
              <a:latin typeface="宋体" panose="02010600030101010101" pitchFamily="2" charset="-122"/>
              <a:cs typeface="Times New Roman" pitchFamily="18" charset="0"/>
            </a:endParaRPr>
          </a:p>
          <a:p>
            <a:pPr marL="857250" lvl="1" indent="-457200" fontAlgn="auto"/>
            <a:r>
              <a:rPr lang="zh-CN" altLang="en-US" dirty="0">
                <a:latin typeface="宋体" panose="02010600030101010101" pitchFamily="2" charset="-122"/>
                <a:cs typeface="Times New Roman" pitchFamily="18" charset="0"/>
                <a:sym typeface="+mn-ea"/>
              </a:rPr>
              <a:t>目标地址401000h - 载入地址400000h = RVA 1000h</a:t>
            </a:r>
            <a:endParaRPr lang="zh-CN" altLang="en-US" kern="0" dirty="0">
              <a:latin typeface="宋体" panose="02010600030101010101" pitchFamily="2" charset="-122"/>
              <a:cs typeface="Times New Roman" pitchFamily="18" charset="0"/>
              <a:sym typeface="+mn-ea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832984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94B8987-30C1-44AA-84A0-7C3605166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相对虚拟地址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D192C97-C586-4110-B7CB-55B0A181F2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latin typeface="宋体" panose="02010600030101010101" pitchFamily="2" charset="-122"/>
                <a:cs typeface="Times New Roman" panose="02020603050405020304" pitchFamily="18" charset="0"/>
                <a:sym typeface="+mn-ea"/>
              </a:rPr>
              <a:t>将RVA转换成虚拟地址</a:t>
            </a:r>
            <a:r>
              <a:rPr lang="en-US" altLang="zh-CN" dirty="0">
                <a:latin typeface="宋体" panose="02010600030101010101" pitchFamily="2" charset="-122"/>
                <a:cs typeface="Times New Roman" panose="02020603050405020304" pitchFamily="18" charset="0"/>
                <a:sym typeface="+mn-ea"/>
              </a:rPr>
              <a:t>VA</a:t>
            </a:r>
            <a:r>
              <a:rPr lang="zh-CN" altLang="en-US" dirty="0">
                <a:latin typeface="宋体" panose="02010600030101010101" pitchFamily="2" charset="-122"/>
                <a:cs typeface="Times New Roman" panose="02020603050405020304" pitchFamily="18" charset="0"/>
                <a:sym typeface="+mn-ea"/>
              </a:rPr>
              <a:t>的过程</a:t>
            </a:r>
            <a:endParaRPr lang="en-US" altLang="zh-CN" dirty="0">
              <a:latin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  <a:p>
            <a:pPr lvl="1"/>
            <a:r>
              <a:rPr lang="zh-CN" altLang="en-US" dirty="0">
                <a:latin typeface="宋体" panose="02010600030101010101" pitchFamily="2" charset="-122"/>
                <a:cs typeface="Times New Roman" panose="02020603050405020304" pitchFamily="18" charset="0"/>
                <a:sym typeface="+mn-ea"/>
              </a:rPr>
              <a:t>用实际的载入地址</a:t>
            </a:r>
            <a:r>
              <a:rPr lang="en-US" altLang="zh-CN" b="1" dirty="0" err="1">
                <a:latin typeface="宋体" panose="02010600030101010101" pitchFamily="2" charset="-122"/>
                <a:cs typeface="Times New Roman" panose="02020603050405020304" pitchFamily="18" charset="0"/>
                <a:sym typeface="+mn-ea"/>
              </a:rPr>
              <a:t>ImageBase</a:t>
            </a:r>
            <a:r>
              <a:rPr lang="zh-CN" altLang="en-US" dirty="0">
                <a:latin typeface="宋体" panose="02010600030101010101" pitchFamily="2" charset="-122"/>
                <a:cs typeface="Times New Roman" panose="02020603050405020304" pitchFamily="18" charset="0"/>
                <a:sym typeface="+mn-ea"/>
              </a:rPr>
              <a:t>加相对虚拟地址</a:t>
            </a:r>
            <a:r>
              <a:rPr lang="zh-CN" altLang="en-US" b="1" dirty="0">
                <a:latin typeface="宋体" panose="02010600030101010101" pitchFamily="2" charset="-122"/>
                <a:cs typeface="Times New Roman" panose="02020603050405020304" pitchFamily="18" charset="0"/>
                <a:sym typeface="+mn-ea"/>
              </a:rPr>
              <a:t>RVA</a:t>
            </a:r>
            <a:endParaRPr lang="en-US" altLang="zh-CN" b="1" dirty="0">
              <a:latin typeface="宋体" panose="02010600030101010101" pitchFamily="2" charset="-122"/>
              <a:cs typeface="Times New Roman" panose="02020603050405020304" pitchFamily="18" charset="0"/>
            </a:endParaRPr>
          </a:p>
          <a:p>
            <a:pPr lvl="1"/>
            <a:r>
              <a:rPr lang="zh-CN" altLang="en-US" dirty="0">
                <a:latin typeface="宋体" panose="02010600030101010101" pitchFamily="2" charset="-122"/>
                <a:cs typeface="Times New Roman" panose="02020603050405020304" pitchFamily="18" charset="0"/>
                <a:sym typeface="+mn-ea"/>
              </a:rPr>
              <a:t>虚拟地址(</a:t>
            </a:r>
            <a:r>
              <a:rPr lang="zh-CN" altLang="en-US" dirty="0">
                <a:solidFill>
                  <a:srgbClr val="FF0000"/>
                </a:solidFill>
                <a:latin typeface="宋体" panose="02010600030101010101" pitchFamily="2" charset="-122"/>
                <a:cs typeface="Times New Roman" panose="02020603050405020304" pitchFamily="18" charset="0"/>
                <a:sym typeface="+mn-ea"/>
              </a:rPr>
              <a:t>VA</a:t>
            </a:r>
            <a:r>
              <a:rPr lang="zh-CN" altLang="en-US" dirty="0">
                <a:latin typeface="宋体" panose="02010600030101010101" pitchFamily="2" charset="-122"/>
                <a:cs typeface="Times New Roman" panose="02020603050405020304" pitchFamily="18" charset="0"/>
                <a:sym typeface="+mn-ea"/>
              </a:rPr>
              <a:t>)=基地址(</a:t>
            </a:r>
            <a:r>
              <a:rPr lang="zh-CN" altLang="en-US" dirty="0">
                <a:solidFill>
                  <a:srgbClr val="FF0000"/>
                </a:solidFill>
                <a:latin typeface="宋体" panose="02010600030101010101" pitchFamily="2" charset="-122"/>
                <a:cs typeface="Times New Roman" panose="02020603050405020304" pitchFamily="18" charset="0"/>
                <a:sym typeface="+mn-ea"/>
              </a:rPr>
              <a:t>ImageBase</a:t>
            </a:r>
            <a:r>
              <a:rPr lang="zh-CN" altLang="en-US" dirty="0">
                <a:latin typeface="宋体" panose="02010600030101010101" pitchFamily="2" charset="-122"/>
                <a:cs typeface="Times New Roman" panose="02020603050405020304" pitchFamily="18" charset="0"/>
                <a:sym typeface="+mn-ea"/>
              </a:rPr>
              <a:t>)+相对虚拟地址(</a:t>
            </a:r>
            <a:r>
              <a:rPr lang="zh-CN" altLang="en-US" dirty="0">
                <a:solidFill>
                  <a:srgbClr val="FF0000"/>
                </a:solidFill>
                <a:latin typeface="宋体" panose="02010600030101010101" pitchFamily="2" charset="-122"/>
                <a:cs typeface="Times New Roman" panose="02020603050405020304" pitchFamily="18" charset="0"/>
                <a:sym typeface="+mn-ea"/>
              </a:rPr>
              <a:t>RVA</a:t>
            </a:r>
            <a:r>
              <a:rPr lang="zh-CN" altLang="en-US" dirty="0">
                <a:latin typeface="宋体" panose="02010600030101010101" pitchFamily="2" charset="-122"/>
                <a:cs typeface="Times New Roman" panose="02020603050405020304" pitchFamily="18" charset="0"/>
                <a:sym typeface="+mn-ea"/>
              </a:rPr>
              <a:t>)</a:t>
            </a:r>
            <a:endParaRPr lang="zh-CN" altLang="en-US" dirty="0">
              <a:latin typeface="宋体" panose="02010600030101010101" pitchFamily="2" charset="-122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486100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B6A5DA-DB94-4B63-A3DC-F99F5900D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文件偏移地址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00F0636-20EC-4C58-B078-0A1FD0CF93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latin typeface="宋体" panose="02010600030101010101" pitchFamily="2" charset="-122"/>
                <a:cs typeface="Times New Roman" panose="02020603050405020304" pitchFamily="18" charset="0"/>
                <a:sym typeface="+mn-ea"/>
              </a:rPr>
              <a:t>PE文件储存在磁盘中，某个数据的位置相对于文件头的偏移量称为</a:t>
            </a:r>
            <a:r>
              <a:rPr lang="zh-CN" altLang="en-US" dirty="0">
                <a:solidFill>
                  <a:srgbClr val="FF0000"/>
                </a:solidFill>
                <a:latin typeface="宋体" panose="02010600030101010101" pitchFamily="2" charset="-122"/>
                <a:cs typeface="Times New Roman" panose="02020603050405020304" pitchFamily="18" charset="0"/>
                <a:sym typeface="+mn-ea"/>
              </a:rPr>
              <a:t>文件偏移地址</a:t>
            </a:r>
            <a:r>
              <a:rPr lang="zh-CN" altLang="en-US" dirty="0">
                <a:latin typeface="宋体" panose="02010600030101010101" pitchFamily="2" charset="-122"/>
                <a:cs typeface="Times New Roman" panose="02020603050405020304" pitchFamily="18" charset="0"/>
                <a:sym typeface="+mn-ea"/>
              </a:rPr>
              <a:t>(File Offset)或物理地址(RAW Offset)。</a:t>
            </a:r>
            <a:endParaRPr lang="zh-CN" altLang="en-US" dirty="0">
              <a:latin typeface="宋体" panose="02010600030101010101" pitchFamily="2" charset="-122"/>
              <a:cs typeface="Times New Roman" panose="02020603050405020304" pitchFamily="18" charset="0"/>
            </a:endParaRPr>
          </a:p>
          <a:p>
            <a:pPr lvl="1"/>
            <a:r>
              <a:rPr lang="zh-CN" altLang="en-US" dirty="0">
                <a:latin typeface="宋体" panose="02010600030101010101" pitchFamily="2" charset="-122"/>
                <a:cs typeface="Times New Roman" panose="02020603050405020304" pitchFamily="18" charset="0"/>
                <a:sym typeface="+mn-ea"/>
              </a:rPr>
              <a:t>文件偏移地址从PE文件的第1个字节开始计数，起始值为0。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847764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A477342-0052-4B73-9E46-DD2E3064DE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3138" y="1550377"/>
            <a:ext cx="7440246" cy="4890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0949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8FC0F5-B389-41ED-A389-E65C7FCCD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PE</a:t>
            </a:r>
            <a:r>
              <a:rPr lang="zh-CN" altLang="en-US" dirty="0"/>
              <a:t>文件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2E7809A-16F6-462E-B9F0-7489972FE2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059" y="1876219"/>
            <a:ext cx="7429882" cy="4000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9063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5C7A7062-5C6B-4604-9E43-86346E28888D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219200" y="635000"/>
            <a:ext cx="97536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PE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文件结构为什么要使用相对虚拟地址？</a:t>
            </a: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01111487-5389-43AC-9FBE-2FE8232574B5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89154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作答</a:t>
            </a:r>
          </a:p>
        </p:txBody>
      </p:sp>
      <p:sp>
        <p:nvSpPr>
          <p:cNvPr id="2" name="矩形 1"/>
          <p:cNvSpPr/>
          <p:nvPr>
            <p:custDataLst>
              <p:tags r:id="rId4"/>
            </p:custDataLst>
          </p:nvPr>
        </p:nvSpPr>
        <p:spPr>
          <a:xfrm>
            <a:off x="12573000" y="0"/>
            <a:ext cx="3840480" cy="6858000"/>
          </a:xfrm>
          <a:prstGeom prst="rect">
            <a:avLst/>
          </a:prstGeom>
          <a:solidFill>
            <a:srgbClr val="FFFFFF"/>
          </a:solidFill>
          <a:ln w="12700" cmpd="sng">
            <a:solidFill>
              <a:srgbClr val="9B9B9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5" name="文本框 14"/>
          <p:cNvSpPr txBox="1"/>
          <p:nvPr>
            <p:custDataLst>
              <p:tags r:id="rId5"/>
            </p:custDataLst>
          </p:nvPr>
        </p:nvSpPr>
        <p:spPr>
          <a:xfrm>
            <a:off x="12661900" y="6326832"/>
            <a:ext cx="3662680" cy="461665"/>
          </a:xfrm>
          <a:prstGeom prst="rect">
            <a:avLst/>
          </a:prstGeom>
          <a:solidFill>
            <a:srgbClr val="FBFAEF"/>
          </a:solidFill>
          <a:ln w="12700"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FFFFFF"/>
                </a:solidFill>
              </a14:hiddenLine>
            </a:ext>
          </a:extLst>
        </p:spPr>
        <p:txBody>
          <a:bodyPr vert="horz" rtlCol="0" anchor="ctr">
            <a:spAutoFit/>
          </a:bodyPr>
          <a:lstStyle/>
          <a:p>
            <a:r>
              <a:rPr lang="zh-CN" altLang="en-US" sz="1200" smtClean="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可为此题添加文本、图片、公式等解析，且需将内容全部放在本区域内。</a:t>
            </a:r>
            <a:endParaRPr lang="zh-CN" altLang="en-US" sz="1200">
              <a:solidFill>
                <a:srgbClr val="F84F41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6" name="文本框 15"/>
          <p:cNvSpPr txBox="1"/>
          <p:nvPr>
            <p:custDataLst>
              <p:tags r:id="rId6"/>
            </p:custDataLst>
          </p:nvPr>
        </p:nvSpPr>
        <p:spPr>
          <a:xfrm>
            <a:off x="12827000" y="1270000"/>
            <a:ext cx="3332480" cy="400110"/>
          </a:xfrm>
          <a:prstGeom prst="rect">
            <a:avLst/>
          </a:prstGeom>
          <a:noFill/>
        </p:spPr>
        <p:txBody>
          <a:bodyPr vert="horz" rtlCol="0" anchor="t" anchorCtr="0">
            <a:spAutoFit/>
          </a:bodyPr>
          <a:lstStyle/>
          <a:p>
            <a:r>
              <a:rPr lang="zh-CN" altLang="en-US" sz="2000" smtClean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避免地址冲突</a:t>
            </a:r>
            <a:endParaRPr lang="zh-CN" altLang="en-US" sz="200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8DACF976-D88C-4956-949D-A4D13B3155CE}"/>
              </a:ext>
            </a:extLst>
          </p:cNvPr>
          <p:cNvGrpSpPr/>
          <p:nvPr>
            <p:custDataLst>
              <p:tags r:id="rId7"/>
            </p:custDataLst>
          </p:nvPr>
        </p:nvGrpSpPr>
        <p:grpSpPr>
          <a:xfrm>
            <a:off x="0" y="0"/>
            <a:ext cx="12192000" cy="635000"/>
            <a:chOff x="0" y="0"/>
            <a:chExt cx="12192000" cy="635000"/>
          </a:xfrm>
        </p:grpSpPr>
        <p:sp>
          <p:nvSpPr>
            <p:cNvPr id="8" name="TitleBackground">
              <a:extLst>
                <a:ext uri="{FF2B5EF4-FFF2-40B4-BE49-F238E27FC236}">
                  <a16:creationId xmlns:a16="http://schemas.microsoft.com/office/drawing/2014/main" id="{4CB1163A-46AB-41EB-B983-0339D4DD5BF2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>
            <a:xfrm>
              <a:off x="0" y="0"/>
              <a:ext cx="12192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ColorBlock">
              <a:extLst>
                <a:ext uri="{FF2B5EF4-FFF2-40B4-BE49-F238E27FC236}">
                  <a16:creationId xmlns:a16="http://schemas.microsoft.com/office/drawing/2014/main" id="{C23EDFBE-6F75-470C-B7AE-67AF50DC3D04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TypeText">
              <a:extLst>
                <a:ext uri="{FF2B5EF4-FFF2-40B4-BE49-F238E27FC236}">
                  <a16:creationId xmlns:a16="http://schemas.microsoft.com/office/drawing/2014/main" id="{647ED58A-6CBD-41B8-B290-F374A1388F6B}"/>
                </a:ext>
              </a:extLst>
            </p:cNvPr>
            <p:cNvSpPr txBox="1"/>
            <p:nvPr>
              <p:custDataLst>
                <p:tags r:id="rId15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主观题</a:t>
              </a:r>
            </a:p>
          </p:txBody>
        </p:sp>
        <p:sp>
          <p:nvSpPr>
            <p:cNvPr id="11" name="TipText">
              <a:extLst>
                <a:ext uri="{FF2B5EF4-FFF2-40B4-BE49-F238E27FC236}">
                  <a16:creationId xmlns:a16="http://schemas.microsoft.com/office/drawing/2014/main" id="{898A0974-B2C6-4F1F-B8C2-AE440F233381}"/>
                </a:ext>
              </a:extLst>
            </p:cNvPr>
            <p:cNvSpPr txBox="1"/>
            <p:nvPr>
              <p:custDataLst>
                <p:tags r:id="rId16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10</a:t>
              </a:r>
              <a:r>
                <a:rPr lang="zh-CN" altLang="en-US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grpSp>
        <p:nvGrpSpPr>
          <p:cNvPr id="14" name="组合 13"/>
          <p:cNvGrpSpPr/>
          <p:nvPr>
            <p:custDataLst>
              <p:tags r:id="rId8"/>
            </p:custDataLst>
          </p:nvPr>
        </p:nvGrpSpPr>
        <p:grpSpPr>
          <a:xfrm>
            <a:off x="12585700" y="0"/>
            <a:ext cx="3815080" cy="647700"/>
            <a:chOff x="12585700" y="0"/>
            <a:chExt cx="3815080" cy="647700"/>
          </a:xfrm>
        </p:grpSpPr>
        <p:sp>
          <p:nvSpPr>
            <p:cNvPr id="3" name="RemarkBack"/>
            <p:cNvSpPr/>
            <p:nvPr>
              <p:custDataLst>
                <p:tags r:id="rId10"/>
              </p:custDataLst>
            </p:nvPr>
          </p:nvSpPr>
          <p:spPr>
            <a:xfrm>
              <a:off x="12585700" y="12700"/>
              <a:ext cx="381508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RemarkBlock"/>
            <p:cNvSpPr/>
            <p:nvPr>
              <p:custDataLst>
                <p:tags r:id="rId11"/>
              </p:custDataLst>
            </p:nvPr>
          </p:nvSpPr>
          <p:spPr>
            <a:xfrm>
              <a:off x="12585700" y="1270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RemarkTitleText"/>
            <p:cNvSpPr txBox="1"/>
            <p:nvPr>
              <p:custDataLst>
                <p:tags r:id="rId12"/>
              </p:custDataLst>
            </p:nvPr>
          </p:nvSpPr>
          <p:spPr>
            <a:xfrm>
              <a:off x="12827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mtClean="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答案解析</a:t>
              </a:r>
              <a:endParaRPr lang="zh-CN" altLang="en-US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endParaRPr>
            </a:p>
          </p:txBody>
        </p: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81ADB939-A302-49DE-8F8F-A8350B476240}"/>
              </a:ext>
            </a:extLst>
          </p:cNvPr>
          <p:cNvPicPr>
            <a:picLocks/>
          </p:cNvPicPr>
          <p:nvPr>
            <p:custDataLst>
              <p:tags r:id="rId9"/>
            </p:custDataLst>
          </p:nvPr>
        </p:nvPicPr>
        <p:blipFill>
          <a:blip r:embed="rId18"/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313644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4C2B319E-5893-4195-944C-85933251C75D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219200" y="635000"/>
            <a:ext cx="97536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PE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文件的偏移地址（</a:t>
            </a:r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RAW Offset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）是否等于相对虚拟地址（</a:t>
            </a:r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RVA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）？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79FAA3F-AAE3-4C2B-A6EC-E3974737BE5B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2438400" y="278606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是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169275F-911B-433E-BA6A-1A81949CB33D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2438400" y="364331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不是</a:t>
            </a: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C994CC7F-DE86-4651-B15C-FBEC1579C890}"/>
              </a:ext>
            </a:extLst>
          </p:cNvPr>
          <p:cNvSpPr>
            <a:spLocks noChangeAspect="1"/>
          </p:cNvSpPr>
          <p:nvPr>
            <p:custDataLst>
              <p:tags r:id="rId5"/>
            </p:custDataLst>
          </p:nvPr>
        </p:nvSpPr>
        <p:spPr>
          <a:xfrm>
            <a:off x="1571625" y="285035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A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43CEB3BF-279E-44FA-8DEA-9BEC7E58525E}"/>
              </a:ext>
            </a:extLst>
          </p:cNvPr>
          <p:cNvSpPr>
            <a:spLocks noChangeAspect="1"/>
          </p:cNvSpPr>
          <p:nvPr>
            <p:custDataLst>
              <p:tags r:id="rId6"/>
            </p:custDataLst>
          </p:nvPr>
        </p:nvSpPr>
        <p:spPr>
          <a:xfrm>
            <a:off x="1571625" y="3707606"/>
            <a:ext cx="514350" cy="514350"/>
          </a:xfrm>
          <a:prstGeom prst="ellipse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B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321FDBF0-6293-4439-A781-06E13E0751BB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89154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提交</a:t>
            </a: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5CACC19B-F947-4ABC-9F18-04AE5483E91A}"/>
              </a:ext>
            </a:extLst>
          </p:cNvPr>
          <p:cNvGrpSpPr/>
          <p:nvPr>
            <p:custDataLst>
              <p:tags r:id="rId8"/>
            </p:custDataLst>
          </p:nvPr>
        </p:nvGrpSpPr>
        <p:grpSpPr>
          <a:xfrm>
            <a:off x="0" y="0"/>
            <a:ext cx="12192000" cy="635000"/>
            <a:chOff x="0" y="0"/>
            <a:chExt cx="12192000" cy="635000"/>
          </a:xfrm>
        </p:grpSpPr>
        <p:sp>
          <p:nvSpPr>
            <p:cNvPr id="14" name="TitleBackground">
              <a:extLst>
                <a:ext uri="{FF2B5EF4-FFF2-40B4-BE49-F238E27FC236}">
                  <a16:creationId xmlns:a16="http://schemas.microsoft.com/office/drawing/2014/main" id="{424005E9-C4B3-4F2F-91DC-19A08AF78A32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0" y="0"/>
              <a:ext cx="12192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ColorBlock">
              <a:extLst>
                <a:ext uri="{FF2B5EF4-FFF2-40B4-BE49-F238E27FC236}">
                  <a16:creationId xmlns:a16="http://schemas.microsoft.com/office/drawing/2014/main" id="{A3ED3D0F-6BBA-4D8E-94FF-44CBFFA4D7B1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TypeText">
              <a:extLst>
                <a:ext uri="{FF2B5EF4-FFF2-40B4-BE49-F238E27FC236}">
                  <a16:creationId xmlns:a16="http://schemas.microsoft.com/office/drawing/2014/main" id="{4C84D6B4-DE14-4D39-B2D5-7F4CF7A8E0A6}"/>
                </a:ext>
              </a:extLst>
            </p:cNvPr>
            <p:cNvSpPr txBox="1"/>
            <p:nvPr>
              <p:custDataLst>
                <p:tags r:id="rId12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单选题</a:t>
              </a:r>
            </a:p>
          </p:txBody>
        </p:sp>
        <p:sp>
          <p:nvSpPr>
            <p:cNvPr id="17" name="TipText">
              <a:extLst>
                <a:ext uri="{FF2B5EF4-FFF2-40B4-BE49-F238E27FC236}">
                  <a16:creationId xmlns:a16="http://schemas.microsoft.com/office/drawing/2014/main" id="{B765F8B1-E9CF-4CCD-8CD4-A349D874205E}"/>
                </a:ext>
              </a:extLst>
            </p:cNvPr>
            <p:cNvSpPr txBox="1"/>
            <p:nvPr>
              <p:custDataLst>
                <p:tags r:id="rId13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10</a:t>
              </a:r>
              <a:r>
                <a:rPr lang="zh-CN" altLang="en-US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71744A02-366B-4A6C-B9B6-09520C2E0591}"/>
              </a:ext>
            </a:extLst>
          </p:cNvPr>
          <p:cNvPicPr>
            <a:picLocks/>
          </p:cNvPicPr>
          <p:nvPr>
            <p:custDataLst>
              <p:tags r:id="rId9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435556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A477342-0052-4B73-9E46-DD2E3064DE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3138" y="1550377"/>
            <a:ext cx="7440246" cy="4890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2941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7B581E2-8538-447F-BE24-D73518A99F4B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206500" y="1854200"/>
            <a:ext cx="97536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hello.exe</a:t>
            </a:r>
            <a:r>
              <a:rPr lang="zh-CN" altLang="en-US" sz="2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在内存中的基地址（</a:t>
            </a:r>
            <a:r>
              <a:rPr lang="en-US" altLang="zh-CN" sz="2600" dirty="0" err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ImageBase</a:t>
            </a:r>
            <a:r>
              <a:rPr lang="zh-CN" altLang="en-US" sz="2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）是</a:t>
            </a:r>
            <a:r>
              <a:rPr lang="en-US" altLang="zh-CN" sz="2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00400000h</a:t>
            </a:r>
            <a:r>
              <a:rPr lang="zh-CN" altLang="en-US" sz="2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，入口点的相对虚拟地址</a:t>
            </a:r>
            <a:r>
              <a:rPr lang="en-US" altLang="zh-CN" sz="2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RVA</a:t>
            </a:r>
            <a:r>
              <a:rPr lang="zh-CN" altLang="en-US" sz="2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（</a:t>
            </a:r>
            <a:r>
              <a:rPr lang="en-US" altLang="zh-CN" sz="2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hello.exe</a:t>
            </a:r>
            <a:r>
              <a:rPr lang="zh-CN" altLang="en-US" sz="2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执行的第一条</a:t>
            </a:r>
            <a:r>
              <a:rPr lang="en-US" altLang="zh-CN" sz="2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CPU</a:t>
            </a:r>
            <a:r>
              <a:rPr lang="zh-CN" altLang="en-US" sz="2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指令的相对虚拟地址）是</a:t>
            </a:r>
            <a:r>
              <a:rPr lang="en-US" altLang="zh-CN" sz="2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00001000h</a:t>
            </a:r>
            <a:r>
              <a:rPr lang="zh-CN" altLang="en-US" sz="2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，</a:t>
            </a:r>
            <a:r>
              <a:rPr lang="en-US" altLang="zh-CN" sz="26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hello.exe</a:t>
            </a:r>
            <a:r>
              <a:rPr lang="zh-CN" altLang="en-US" sz="26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的入口点虚拟地址</a:t>
            </a:r>
            <a:r>
              <a:rPr lang="en-US" altLang="zh-CN" sz="26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VA</a:t>
            </a:r>
            <a:r>
              <a:rPr lang="zh-CN" altLang="en-US" sz="26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是 ？</a:t>
            </a:r>
            <a:endParaRPr lang="en-US" altLang="zh-CN" sz="2600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31394706-5A2F-40B0-AB75-1B7BCC62B99F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89154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作答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DEF1BF6F-7555-492A-8B2F-E1E649A3FAFA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0" y="5727383"/>
            <a:ext cx="12192000" cy="487680"/>
          </a:xfrm>
          <a:prstGeom prst="rect">
            <a:avLst/>
          </a:prstGeom>
          <a:solidFill>
            <a:srgbClr val="FBFAE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rtlCol="0" anchor="ctr" anchorCtr="1">
            <a:noAutofit/>
          </a:bodyPr>
          <a:lstStyle/>
          <a:p>
            <a:r>
              <a:rPr lang="zh-CN" altLang="en-US" sz="160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正常使用主观题需</a:t>
            </a:r>
            <a:r>
              <a:rPr lang="en-US" altLang="zh-CN" sz="160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2.0</a:t>
            </a:r>
            <a:r>
              <a:rPr lang="zh-CN" altLang="en-US" sz="160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以上版本雨课堂</a:t>
            </a:r>
          </a:p>
        </p:txBody>
      </p:sp>
      <p:sp>
        <p:nvSpPr>
          <p:cNvPr id="2" name="矩形 1"/>
          <p:cNvSpPr/>
          <p:nvPr>
            <p:custDataLst>
              <p:tags r:id="rId5"/>
            </p:custDataLst>
          </p:nvPr>
        </p:nvSpPr>
        <p:spPr>
          <a:xfrm>
            <a:off x="12573000" y="0"/>
            <a:ext cx="3840480" cy="6858000"/>
          </a:xfrm>
          <a:prstGeom prst="rect">
            <a:avLst/>
          </a:prstGeom>
          <a:solidFill>
            <a:srgbClr val="FFFFFF"/>
          </a:solidFill>
          <a:ln w="12700" cmpd="sng">
            <a:solidFill>
              <a:srgbClr val="9B9B9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6" name="文本框 15"/>
          <p:cNvSpPr txBox="1"/>
          <p:nvPr>
            <p:custDataLst>
              <p:tags r:id="rId6"/>
            </p:custDataLst>
          </p:nvPr>
        </p:nvSpPr>
        <p:spPr>
          <a:xfrm>
            <a:off x="12661900" y="6326832"/>
            <a:ext cx="3662680" cy="461665"/>
          </a:xfrm>
          <a:prstGeom prst="rect">
            <a:avLst/>
          </a:prstGeom>
          <a:solidFill>
            <a:srgbClr val="FBFAEF"/>
          </a:solidFill>
          <a:ln w="12700"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FFFFFF"/>
                </a:solidFill>
              </a14:hiddenLine>
            </a:ext>
          </a:extLst>
        </p:spPr>
        <p:txBody>
          <a:bodyPr vert="horz" rtlCol="0" anchor="ctr">
            <a:spAutoFit/>
          </a:bodyPr>
          <a:lstStyle/>
          <a:p>
            <a:r>
              <a:rPr lang="zh-CN" altLang="en-US" sz="1200" smtClean="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可为此题添加文本、图片、公式等解析，且需将内容全部放在本区域内。</a:t>
            </a:r>
            <a:endParaRPr lang="zh-CN" altLang="en-US" sz="1200">
              <a:solidFill>
                <a:srgbClr val="F84F41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7" name="文本框 16"/>
          <p:cNvSpPr txBox="1"/>
          <p:nvPr>
            <p:custDataLst>
              <p:tags r:id="rId7"/>
            </p:custDataLst>
          </p:nvPr>
        </p:nvSpPr>
        <p:spPr>
          <a:xfrm>
            <a:off x="12827000" y="1270000"/>
            <a:ext cx="3332480" cy="400110"/>
          </a:xfrm>
          <a:prstGeom prst="rect">
            <a:avLst/>
          </a:prstGeom>
          <a:noFill/>
        </p:spPr>
        <p:txBody>
          <a:bodyPr vert="horz" rtlCol="0" anchor="t" anchorCtr="0">
            <a:spAutoFit/>
          </a:bodyPr>
          <a:lstStyle/>
          <a:p>
            <a:r>
              <a:rPr lang="en-US" altLang="zh-CN" sz="2000" smtClean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00401000h</a:t>
            </a:r>
            <a:endParaRPr lang="zh-CN" altLang="en-US" sz="200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089A2AA3-FB48-42B6-94B4-2317F9F48127}"/>
              </a:ext>
            </a:extLst>
          </p:cNvPr>
          <p:cNvGrpSpPr/>
          <p:nvPr>
            <p:custDataLst>
              <p:tags r:id="rId8"/>
            </p:custDataLst>
          </p:nvPr>
        </p:nvGrpSpPr>
        <p:grpSpPr>
          <a:xfrm>
            <a:off x="0" y="0"/>
            <a:ext cx="12192000" cy="635000"/>
            <a:chOff x="0" y="0"/>
            <a:chExt cx="12192000" cy="635000"/>
          </a:xfrm>
        </p:grpSpPr>
        <p:sp>
          <p:nvSpPr>
            <p:cNvPr id="6" name="TitleBackground">
              <a:extLst>
                <a:ext uri="{FF2B5EF4-FFF2-40B4-BE49-F238E27FC236}">
                  <a16:creationId xmlns:a16="http://schemas.microsoft.com/office/drawing/2014/main" id="{793A3A65-2DC1-4C82-AA26-B88D27DCF89E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0" y="0"/>
              <a:ext cx="12192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ColorBlock">
              <a:extLst>
                <a:ext uri="{FF2B5EF4-FFF2-40B4-BE49-F238E27FC236}">
                  <a16:creationId xmlns:a16="http://schemas.microsoft.com/office/drawing/2014/main" id="{EFF59FA3-C7C6-4537-B398-86856E3EC33E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TypeText">
              <a:extLst>
                <a:ext uri="{FF2B5EF4-FFF2-40B4-BE49-F238E27FC236}">
                  <a16:creationId xmlns:a16="http://schemas.microsoft.com/office/drawing/2014/main" id="{4AB7F2BC-3F05-45C8-8D3B-974A13E9E496}"/>
                </a:ext>
              </a:extLst>
            </p:cNvPr>
            <p:cNvSpPr txBox="1"/>
            <p:nvPr>
              <p:custDataLst>
                <p:tags r:id="rId16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主观题</a:t>
              </a:r>
            </a:p>
          </p:txBody>
        </p:sp>
        <p:sp>
          <p:nvSpPr>
            <p:cNvPr id="9" name="TipText">
              <a:extLst>
                <a:ext uri="{FF2B5EF4-FFF2-40B4-BE49-F238E27FC236}">
                  <a16:creationId xmlns:a16="http://schemas.microsoft.com/office/drawing/2014/main" id="{54E3CC0C-69D5-467E-83A9-C224E51FD6CF}"/>
                </a:ext>
              </a:extLst>
            </p:cNvPr>
            <p:cNvSpPr txBox="1"/>
            <p:nvPr>
              <p:custDataLst>
                <p:tags r:id="rId17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10</a:t>
              </a:r>
              <a:r>
                <a:rPr lang="zh-CN" altLang="en-US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grpSp>
        <p:nvGrpSpPr>
          <p:cNvPr id="15" name="组合 14"/>
          <p:cNvGrpSpPr/>
          <p:nvPr>
            <p:custDataLst>
              <p:tags r:id="rId9"/>
            </p:custDataLst>
          </p:nvPr>
        </p:nvGrpSpPr>
        <p:grpSpPr>
          <a:xfrm>
            <a:off x="12585700" y="0"/>
            <a:ext cx="3815080" cy="647700"/>
            <a:chOff x="12585700" y="0"/>
            <a:chExt cx="3815080" cy="647700"/>
          </a:xfrm>
        </p:grpSpPr>
        <p:sp>
          <p:nvSpPr>
            <p:cNvPr id="12" name="RemarkBack"/>
            <p:cNvSpPr/>
            <p:nvPr>
              <p:custDataLst>
                <p:tags r:id="rId11"/>
              </p:custDataLst>
            </p:nvPr>
          </p:nvSpPr>
          <p:spPr>
            <a:xfrm>
              <a:off x="12585700" y="12700"/>
              <a:ext cx="381508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RemarkBlock"/>
            <p:cNvSpPr/>
            <p:nvPr>
              <p:custDataLst>
                <p:tags r:id="rId12"/>
              </p:custDataLst>
            </p:nvPr>
          </p:nvSpPr>
          <p:spPr>
            <a:xfrm>
              <a:off x="12585700" y="1270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RemarkTitleText"/>
            <p:cNvSpPr txBox="1"/>
            <p:nvPr>
              <p:custDataLst>
                <p:tags r:id="rId13"/>
              </p:custDataLst>
            </p:nvPr>
          </p:nvSpPr>
          <p:spPr>
            <a:xfrm>
              <a:off x="12827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mtClean="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答案解析</a:t>
              </a:r>
              <a:endParaRPr lang="zh-CN" altLang="en-US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227DDD07-D438-43C1-8150-8650123BBB73}"/>
              </a:ext>
            </a:extLst>
          </p:cNvPr>
          <p:cNvPicPr>
            <a:picLocks/>
          </p:cNvPicPr>
          <p:nvPr>
            <p:custDataLst>
              <p:tags r:id="rId10"/>
            </p:custDataLst>
          </p:nvPr>
        </p:nvPicPr>
        <p:blipFill>
          <a:blip r:embed="rId19"/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776941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D7901021-EF31-410A-9AF3-1824C5615997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219200" y="1252376"/>
            <a:ext cx="97536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我们写的汇编语言程序是直接翻译成了</a:t>
            </a:r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CPU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指令序列了吗？</a:t>
            </a:r>
            <a:endParaRPr lang="en-US" altLang="zh-CN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  <a:p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（</a:t>
            </a:r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Exe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可执行程序仅包括汇编语言对应的</a:t>
            </a:r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CPU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指令序列？）</a:t>
            </a: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0DCFF459-95C3-4793-919E-B9613C9FAB3A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89154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作答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9976E47F-CC77-4A60-878A-390060C01574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12573000" y="0"/>
            <a:ext cx="3840480" cy="6858000"/>
          </a:xfrm>
          <a:prstGeom prst="rect">
            <a:avLst/>
          </a:prstGeom>
          <a:solidFill>
            <a:srgbClr val="FFFFFF"/>
          </a:solidFill>
          <a:ln w="12700" cmpd="sng">
            <a:solidFill>
              <a:srgbClr val="9B9B9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BD6652A3-2554-43C9-ABCB-9B1B73229A1C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12661900" y="6326832"/>
            <a:ext cx="3662680" cy="461665"/>
          </a:xfrm>
          <a:prstGeom prst="rect">
            <a:avLst/>
          </a:prstGeom>
          <a:solidFill>
            <a:srgbClr val="FBFAEF"/>
          </a:solidFill>
          <a:ln w="12700"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FFFFFF"/>
                </a:solidFill>
              </a14:hiddenLine>
            </a:ext>
          </a:extLst>
        </p:spPr>
        <p:txBody>
          <a:bodyPr vert="horz" rtlCol="0" anchor="ctr">
            <a:spAutoFit/>
          </a:bodyPr>
          <a:lstStyle/>
          <a:p>
            <a:r>
              <a:rPr lang="zh-CN" altLang="en-US" sz="120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可为此题添加文本、图片、公式等解析，且需将内容全部放在本区域内。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F01736D3-E1AB-46B3-B6C2-99F2A4CCEEBA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12827000" y="1270000"/>
            <a:ext cx="3332480" cy="2554545"/>
          </a:xfrm>
          <a:prstGeom prst="rect">
            <a:avLst/>
          </a:prstGeom>
          <a:noFill/>
        </p:spPr>
        <p:txBody>
          <a:bodyPr vert="horz" rtlCol="0" anchor="t" anchorCtr="0">
            <a:spAutoFit/>
          </a:bodyPr>
          <a:lstStyle/>
          <a:p>
            <a:r>
              <a:rPr lang="zh-CN" altLang="en-US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可执行程序除了</a:t>
            </a:r>
            <a:r>
              <a:rPr lang="en-US" altLang="zh-CN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CPU</a:t>
            </a:r>
            <a:r>
              <a:rPr lang="zh-CN" altLang="en-US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指令序列，还需要包括操作系统相关的内容。因为程序中包含了操作系统相关内容，导致</a:t>
            </a:r>
            <a:r>
              <a:rPr lang="en-US" altLang="zh-CN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Windows</a:t>
            </a:r>
            <a:r>
              <a:rPr lang="zh-CN" altLang="en-US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上的程序不能运行在</a:t>
            </a:r>
            <a:r>
              <a:rPr lang="en-US" altLang="zh-CN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Linux</a:t>
            </a:r>
            <a:r>
              <a:rPr lang="zh-CN" altLang="en-US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上，</a:t>
            </a:r>
            <a:r>
              <a:rPr lang="en-US" altLang="zh-CN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Linux</a:t>
            </a:r>
            <a:r>
              <a:rPr lang="zh-CN" altLang="en-US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系统上的程序不能运行在</a:t>
            </a:r>
            <a:r>
              <a:rPr lang="en-US" altLang="zh-CN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Windows</a:t>
            </a:r>
            <a:r>
              <a:rPr lang="zh-CN" altLang="en-US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系统上。</a:t>
            </a: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FC31DC4C-7601-443E-BE77-DB98506973D8}"/>
              </a:ext>
            </a:extLst>
          </p:cNvPr>
          <p:cNvGrpSpPr/>
          <p:nvPr>
            <p:custDataLst>
              <p:tags r:id="rId7"/>
            </p:custDataLst>
          </p:nvPr>
        </p:nvGrpSpPr>
        <p:grpSpPr>
          <a:xfrm>
            <a:off x="12585700" y="0"/>
            <a:ext cx="3815080" cy="647700"/>
            <a:chOff x="12585700" y="0"/>
            <a:chExt cx="3815080" cy="647700"/>
          </a:xfrm>
        </p:grpSpPr>
        <p:sp>
          <p:nvSpPr>
            <p:cNvPr id="13" name="RemarkBack">
              <a:extLst>
                <a:ext uri="{FF2B5EF4-FFF2-40B4-BE49-F238E27FC236}">
                  <a16:creationId xmlns:a16="http://schemas.microsoft.com/office/drawing/2014/main" id="{B87C5873-26CE-4F78-B347-527D0BEA4D3D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12585700" y="12700"/>
              <a:ext cx="381508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RemarkBlock">
              <a:extLst>
                <a:ext uri="{FF2B5EF4-FFF2-40B4-BE49-F238E27FC236}">
                  <a16:creationId xmlns:a16="http://schemas.microsoft.com/office/drawing/2014/main" id="{0A5CCEA6-F10D-4FDD-B88F-3E0DBDDCAC81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12585700" y="1270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RemarkTitleText">
              <a:extLst>
                <a:ext uri="{FF2B5EF4-FFF2-40B4-BE49-F238E27FC236}">
                  <a16:creationId xmlns:a16="http://schemas.microsoft.com/office/drawing/2014/main" id="{83A59439-666B-49C2-A1F3-335E33A93DD0}"/>
                </a:ext>
              </a:extLst>
            </p:cNvPr>
            <p:cNvSpPr txBox="1"/>
            <p:nvPr>
              <p:custDataLst>
                <p:tags r:id="rId16"/>
              </p:custDataLst>
            </p:nvPr>
          </p:nvSpPr>
          <p:spPr>
            <a:xfrm>
              <a:off x="12827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mtClean="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答案解析</a:t>
              </a:r>
              <a:endParaRPr lang="zh-CN" altLang="en-US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endParaRPr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92E05EDE-FDA7-4A46-90FE-0B43726371B6}"/>
              </a:ext>
            </a:extLst>
          </p:cNvPr>
          <p:cNvGrpSpPr/>
          <p:nvPr>
            <p:custDataLst>
              <p:tags r:id="rId8"/>
            </p:custDataLst>
          </p:nvPr>
        </p:nvGrpSpPr>
        <p:grpSpPr>
          <a:xfrm>
            <a:off x="0" y="0"/>
            <a:ext cx="12192000" cy="635000"/>
            <a:chOff x="0" y="0"/>
            <a:chExt cx="12192000" cy="635000"/>
          </a:xfrm>
        </p:grpSpPr>
        <p:sp>
          <p:nvSpPr>
            <p:cNvPr id="7" name="TitleBackground">
              <a:extLst>
                <a:ext uri="{FF2B5EF4-FFF2-40B4-BE49-F238E27FC236}">
                  <a16:creationId xmlns:a16="http://schemas.microsoft.com/office/drawing/2014/main" id="{DFE742B9-7FC4-4468-B977-88109636AF21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0" y="0"/>
              <a:ext cx="12192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ColorBlock">
              <a:extLst>
                <a:ext uri="{FF2B5EF4-FFF2-40B4-BE49-F238E27FC236}">
                  <a16:creationId xmlns:a16="http://schemas.microsoft.com/office/drawing/2014/main" id="{E855726D-C1A4-4416-BF87-A2E2A0A17383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TypeText">
              <a:extLst>
                <a:ext uri="{FF2B5EF4-FFF2-40B4-BE49-F238E27FC236}">
                  <a16:creationId xmlns:a16="http://schemas.microsoft.com/office/drawing/2014/main" id="{D6E40A4D-4B50-44FF-8D67-EBC2223615A7}"/>
                </a:ext>
              </a:extLst>
            </p:cNvPr>
            <p:cNvSpPr txBox="1"/>
            <p:nvPr>
              <p:custDataLst>
                <p:tags r:id="rId12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主观题</a:t>
              </a:r>
            </a:p>
          </p:txBody>
        </p:sp>
        <p:sp>
          <p:nvSpPr>
            <p:cNvPr id="10" name="TipText">
              <a:extLst>
                <a:ext uri="{FF2B5EF4-FFF2-40B4-BE49-F238E27FC236}">
                  <a16:creationId xmlns:a16="http://schemas.microsoft.com/office/drawing/2014/main" id="{606E9639-3C52-4061-A231-F3B1A99C6B78}"/>
                </a:ext>
              </a:extLst>
            </p:cNvPr>
            <p:cNvSpPr txBox="1"/>
            <p:nvPr>
              <p:custDataLst>
                <p:tags r:id="rId13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10</a:t>
              </a:r>
              <a:r>
                <a:rPr lang="zh-CN" altLang="en-US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4D5B1E9F-9BE9-4A10-8F16-AEDBDAF4B4E6}"/>
              </a:ext>
            </a:extLst>
          </p:cNvPr>
          <p:cNvPicPr>
            <a:picLocks/>
          </p:cNvPicPr>
          <p:nvPr>
            <p:custDataLst>
              <p:tags r:id="rId9"/>
            </p:custDataLst>
          </p:nvPr>
        </p:nvPicPr>
        <p:blipFill>
          <a:blip r:embed="rId18"/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4055492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44727" y="2337582"/>
            <a:ext cx="6400800" cy="1143000"/>
          </a:xfrm>
        </p:spPr>
        <p:txBody>
          <a:bodyPr/>
          <a:lstStyle/>
          <a:p>
            <a:pPr algn="ctr"/>
            <a:r>
              <a:rPr lang="en-US" altLang="zh-CN" dirty="0"/>
              <a:t>DOS</a:t>
            </a:r>
            <a:r>
              <a:rPr lang="zh-CN" altLang="en-US" dirty="0"/>
              <a:t>文件头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2436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C83D2A01-77EA-4D82-94A8-0C62136058ED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219200" y="635000"/>
            <a:ext cx="97536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为什么</a:t>
            </a:r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Windows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系统要用一个</a:t>
            </a:r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16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位的</a:t>
            </a:r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DOS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程序作为</a:t>
            </a:r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32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位</a:t>
            </a:r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PE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文件的头部？</a:t>
            </a: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31037C51-7D51-4231-A781-C21B2607EFFF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89154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作答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55CF47A3-2FA4-42ED-B7BD-068E750795EB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0" y="0"/>
            <a:ext cx="12192000" cy="635000"/>
            <a:chOff x="0" y="0"/>
            <a:chExt cx="12192000" cy="635000"/>
          </a:xfrm>
        </p:grpSpPr>
        <p:sp>
          <p:nvSpPr>
            <p:cNvPr id="7" name="TitleBackground">
              <a:extLst>
                <a:ext uri="{FF2B5EF4-FFF2-40B4-BE49-F238E27FC236}">
                  <a16:creationId xmlns:a16="http://schemas.microsoft.com/office/drawing/2014/main" id="{242A4844-082C-4E7E-B123-F3C9CDCF682D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0" y="0"/>
              <a:ext cx="12192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ColorBlock">
              <a:extLst>
                <a:ext uri="{FF2B5EF4-FFF2-40B4-BE49-F238E27FC236}">
                  <a16:creationId xmlns:a16="http://schemas.microsoft.com/office/drawing/2014/main" id="{812E2783-710B-4A5F-B46E-0811E700AED4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TypeText">
              <a:extLst>
                <a:ext uri="{FF2B5EF4-FFF2-40B4-BE49-F238E27FC236}">
                  <a16:creationId xmlns:a16="http://schemas.microsoft.com/office/drawing/2014/main" id="{FCD34CE1-2B44-4398-91D0-EBE0FE8AC027}"/>
                </a:ext>
              </a:extLst>
            </p:cNvPr>
            <p:cNvSpPr txBox="1"/>
            <p:nvPr>
              <p:custDataLst>
                <p:tags r:id="rId8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主观题</a:t>
              </a:r>
            </a:p>
          </p:txBody>
        </p:sp>
        <p:sp>
          <p:nvSpPr>
            <p:cNvPr id="10" name="TipText">
              <a:extLst>
                <a:ext uri="{FF2B5EF4-FFF2-40B4-BE49-F238E27FC236}">
                  <a16:creationId xmlns:a16="http://schemas.microsoft.com/office/drawing/2014/main" id="{F21C785C-F882-4125-BC3A-ACB30E139370}"/>
                </a:ext>
              </a:extLst>
            </p:cNvPr>
            <p:cNvSpPr txBox="1"/>
            <p:nvPr>
              <p:custDataLst>
                <p:tags r:id="rId9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10</a:t>
              </a:r>
              <a:r>
                <a:rPr lang="zh-CN" altLang="en-US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A57DFDBB-07F1-4955-837D-A03A40CDB009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6758268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1E26404-7A1B-4801-82EF-70EC6914D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DOS</a:t>
            </a:r>
            <a:r>
              <a:rPr lang="zh-CN" altLang="en-US" dirty="0"/>
              <a:t>文件头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E0EA5E7-51DD-475A-9911-E3A6553DDB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latin typeface="宋体" panose="02010600030101010101" pitchFamily="2" charset="-122"/>
                <a:cs typeface="Times New Roman" panose="02020603050405020304" pitchFamily="18" charset="0"/>
                <a:sym typeface="+mn-ea"/>
              </a:rPr>
              <a:t>每个PE文件都是以一个</a:t>
            </a:r>
            <a:r>
              <a:rPr lang="en-US" altLang="zh-CN" dirty="0">
                <a:latin typeface="宋体" panose="02010600030101010101" pitchFamily="2" charset="-122"/>
                <a:cs typeface="Times New Roman" panose="02020603050405020304" pitchFamily="18" charset="0"/>
                <a:sym typeface="+mn-ea"/>
              </a:rPr>
              <a:t>16</a:t>
            </a:r>
            <a:r>
              <a:rPr lang="zh-CN" altLang="en-US" dirty="0">
                <a:latin typeface="宋体" panose="02010600030101010101" pitchFamily="2" charset="-122"/>
                <a:cs typeface="Times New Roman" panose="02020603050405020304" pitchFamily="18" charset="0"/>
                <a:sym typeface="+mn-ea"/>
              </a:rPr>
              <a:t>位的DOS程序开始的</a:t>
            </a:r>
            <a:endParaRPr lang="en-US" altLang="zh-CN" dirty="0">
              <a:latin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  <a:p>
            <a:r>
              <a:rPr lang="zh-CN" altLang="en-US" dirty="0">
                <a:solidFill>
                  <a:srgbClr val="FF0000"/>
                </a:solidFill>
                <a:latin typeface="宋体" panose="02010600030101010101" pitchFamily="2" charset="-122"/>
                <a:cs typeface="Times New Roman" panose="02020603050405020304" pitchFamily="18" charset="0"/>
                <a:sym typeface="+mn-ea"/>
              </a:rPr>
              <a:t>DOS </a:t>
            </a:r>
            <a:r>
              <a:rPr lang="zh-CN" altLang="en-US">
                <a:solidFill>
                  <a:srgbClr val="FF0000"/>
                </a:solidFill>
                <a:latin typeface="宋体" panose="02010600030101010101" pitchFamily="2" charset="-122"/>
                <a:cs typeface="Times New Roman" panose="02020603050405020304" pitchFamily="18" charset="0"/>
                <a:sym typeface="+mn-ea"/>
              </a:rPr>
              <a:t>MZ</a:t>
            </a:r>
            <a:r>
              <a:rPr lang="zh-CN" altLang="en-US" smtClean="0">
                <a:latin typeface="宋体" panose="02010600030101010101" pitchFamily="2" charset="-122"/>
                <a:cs typeface="Times New Roman" panose="02020603050405020304" pitchFamily="18" charset="0"/>
                <a:sym typeface="+mn-ea"/>
              </a:rPr>
              <a:t>头（</a:t>
            </a:r>
            <a:r>
              <a:rPr lang="en-US" altLang="zh-CN" smtClean="0">
                <a:latin typeface="宋体" panose="02010600030101010101" pitchFamily="2" charset="-122"/>
                <a:cs typeface="Times New Roman" panose="02020603050405020304" pitchFamily="18" charset="0"/>
                <a:sym typeface="+mn-ea"/>
              </a:rPr>
              <a:t>32</a:t>
            </a:r>
            <a:r>
              <a:rPr lang="zh-CN" altLang="en-US" smtClean="0">
                <a:latin typeface="宋体" panose="02010600030101010101" pitchFamily="2" charset="-122"/>
                <a:cs typeface="Times New Roman" panose="02020603050405020304" pitchFamily="18" charset="0"/>
                <a:sym typeface="+mn-ea"/>
              </a:rPr>
              <a:t>个字节）与</a:t>
            </a:r>
            <a:r>
              <a:rPr lang="zh-CN" altLang="en-US">
                <a:solidFill>
                  <a:srgbClr val="FF0000"/>
                </a:solidFill>
                <a:latin typeface="宋体" panose="02010600030101010101" pitchFamily="2" charset="-122"/>
                <a:cs typeface="Times New Roman" panose="02020603050405020304" pitchFamily="18" charset="0"/>
                <a:sym typeface="+mn-ea"/>
              </a:rPr>
              <a:t>DOS </a:t>
            </a:r>
            <a:r>
              <a:rPr lang="zh-CN" altLang="en-US" smtClean="0">
                <a:solidFill>
                  <a:srgbClr val="FF0000"/>
                </a:solidFill>
                <a:latin typeface="宋体" panose="02010600030101010101" pitchFamily="2" charset="-122"/>
                <a:cs typeface="Times New Roman" panose="02020603050405020304" pitchFamily="18" charset="0"/>
                <a:sym typeface="+mn-ea"/>
              </a:rPr>
              <a:t>stub（</a:t>
            </a:r>
            <a:r>
              <a:rPr lang="en-US" altLang="zh-CN" smtClean="0">
                <a:solidFill>
                  <a:srgbClr val="FF0000"/>
                </a:solidFill>
                <a:latin typeface="宋体" panose="02010600030101010101" pitchFamily="2" charset="-122"/>
                <a:cs typeface="Times New Roman" panose="02020603050405020304" pitchFamily="18" charset="0"/>
                <a:sym typeface="+mn-ea"/>
              </a:rPr>
              <a:t>DOS </a:t>
            </a:r>
            <a:r>
              <a:rPr lang="zh-CN" altLang="en-US" smtClean="0">
                <a:solidFill>
                  <a:srgbClr val="FF0000"/>
                </a:solidFill>
                <a:latin typeface="宋体" panose="02010600030101010101" pitchFamily="2" charset="-122"/>
                <a:cs typeface="Times New Roman" panose="02020603050405020304" pitchFamily="18" charset="0"/>
                <a:sym typeface="+mn-ea"/>
              </a:rPr>
              <a:t>存根，</a:t>
            </a:r>
            <a:r>
              <a:rPr lang="en-US" altLang="zh-CN" smtClean="0">
                <a:solidFill>
                  <a:srgbClr val="FF0000"/>
                </a:solidFill>
                <a:latin typeface="宋体" panose="02010600030101010101" pitchFamily="2" charset="-122"/>
                <a:cs typeface="Times New Roman" panose="02020603050405020304" pitchFamily="18" charset="0"/>
                <a:sym typeface="+mn-ea"/>
              </a:rPr>
              <a:t>32</a:t>
            </a:r>
            <a:r>
              <a:rPr lang="zh-CN" altLang="en-US" smtClean="0">
                <a:solidFill>
                  <a:srgbClr val="FF0000"/>
                </a:solidFill>
                <a:latin typeface="宋体" panose="02010600030101010101" pitchFamily="2" charset="-122"/>
                <a:cs typeface="Times New Roman" panose="02020603050405020304" pitchFamily="18" charset="0"/>
                <a:sym typeface="+mn-ea"/>
              </a:rPr>
              <a:t>个字节）</a:t>
            </a:r>
            <a:r>
              <a:rPr lang="zh-CN" altLang="en-US" smtClean="0">
                <a:latin typeface="宋体" panose="02010600030101010101" pitchFamily="2" charset="-122"/>
                <a:cs typeface="Times New Roman" panose="02020603050405020304" pitchFamily="18" charset="0"/>
                <a:sym typeface="+mn-ea"/>
              </a:rPr>
              <a:t>合称</a:t>
            </a:r>
            <a:r>
              <a:rPr lang="zh-CN" altLang="en-US" dirty="0">
                <a:latin typeface="宋体" panose="02010600030101010101" pitchFamily="2" charset="-122"/>
                <a:cs typeface="Times New Roman" panose="02020603050405020304" pitchFamily="18" charset="0"/>
                <a:sym typeface="+mn-ea"/>
              </a:rPr>
              <a:t>为</a:t>
            </a:r>
            <a:r>
              <a:rPr lang="zh-CN" altLang="en-US">
                <a:latin typeface="宋体" panose="02010600030101010101" pitchFamily="2" charset="-122"/>
                <a:cs typeface="Times New Roman" panose="02020603050405020304" pitchFamily="18" charset="0"/>
                <a:sym typeface="+mn-ea"/>
              </a:rPr>
              <a:t>DOS</a:t>
            </a:r>
            <a:r>
              <a:rPr lang="zh-CN" altLang="en-US" smtClean="0">
                <a:latin typeface="宋体" panose="02010600030101010101" pitchFamily="2" charset="-122"/>
                <a:cs typeface="Times New Roman" panose="02020603050405020304" pitchFamily="18" charset="0"/>
                <a:sym typeface="+mn-ea"/>
              </a:rPr>
              <a:t>文件头（共</a:t>
            </a:r>
            <a:r>
              <a:rPr lang="en-US" altLang="zh-CN" smtClean="0">
                <a:latin typeface="宋体" panose="02010600030101010101" pitchFamily="2" charset="-122"/>
                <a:sym typeface="+mn-ea"/>
              </a:rPr>
              <a:t>64</a:t>
            </a:r>
            <a:r>
              <a:rPr lang="zh-CN" altLang="en-US" smtClean="0">
                <a:latin typeface="宋体" panose="02010600030101010101" pitchFamily="2" charset="-122"/>
                <a:cs typeface="Times New Roman" panose="02020603050405020304" pitchFamily="18" charset="0"/>
                <a:sym typeface="+mn-ea"/>
              </a:rPr>
              <a:t>个字节）</a:t>
            </a:r>
            <a:endParaRPr lang="zh-CN" altLang="en-US" dirty="0">
              <a:latin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  <a:p>
            <a:endParaRPr lang="zh-CN" altLang="en-US" dirty="0">
              <a:latin typeface="宋体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338" y="4294188"/>
            <a:ext cx="9857700" cy="114213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0734168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3EE33E-17FB-4F31-AB35-141B7FC462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a typeface="思源黑体 CN Medium" panose="020B0600000000000000" pitchFamily="34" charset="-122"/>
                <a:cs typeface="Times New Roman" panose="02020603050405020304" pitchFamily="18" charset="0"/>
                <a:sym typeface="+mn-ea"/>
              </a:rPr>
              <a:t>IMAGE_ DOS _HEADER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04C4849-C98B-4C54-9C7A-243B0FE15F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12" y="1833972"/>
            <a:ext cx="5333988" cy="4196071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302554"/>
            <a:ext cx="5713496" cy="62945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981813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6F557DF-F841-4743-A427-FB97DB0C9D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DOS</a:t>
            </a:r>
            <a:r>
              <a:rPr lang="zh-CN" altLang="en-US" dirty="0"/>
              <a:t>文件头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3C87D1BE-A31D-4B21-A824-FF1479DE47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15797" y="2322201"/>
            <a:ext cx="7353678" cy="2559182"/>
          </a:xfrm>
          <a:prstGeom prst="rect">
            <a:avLst/>
          </a:prstGeom>
        </p:spPr>
      </p:pic>
      <p:sp>
        <p:nvSpPr>
          <p:cNvPr id="3" name="椭圆 2">
            <a:extLst>
              <a:ext uri="{FF2B5EF4-FFF2-40B4-BE49-F238E27FC236}">
                <a16:creationId xmlns:a16="http://schemas.microsoft.com/office/drawing/2014/main" id="{32B66CEB-DE69-4BE5-AAC2-2A8EFE586A82}"/>
              </a:ext>
            </a:extLst>
          </p:cNvPr>
          <p:cNvSpPr/>
          <p:nvPr/>
        </p:nvSpPr>
        <p:spPr>
          <a:xfrm>
            <a:off x="2202024" y="4397829"/>
            <a:ext cx="1194319" cy="3732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2938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D56966A6-BEA2-47AE-AAC4-8C63CFC01889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219200" y="635000"/>
            <a:ext cx="97536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所有</a:t>
            </a:r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PE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文件的前两个字节是确定的吗？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09C3C9C-E412-4872-96A4-86A935990517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2438400" y="278606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是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49473DA-4F95-46CD-A423-731A94FCADB6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2438400" y="364331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不是</a:t>
            </a: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CAC4FD11-126C-4FE8-92CE-CD8A3E39B226}"/>
              </a:ext>
            </a:extLst>
          </p:cNvPr>
          <p:cNvSpPr>
            <a:spLocks noChangeAspect="1"/>
          </p:cNvSpPr>
          <p:nvPr>
            <p:custDataLst>
              <p:tags r:id="rId5"/>
            </p:custDataLst>
          </p:nvPr>
        </p:nvSpPr>
        <p:spPr>
          <a:xfrm>
            <a:off x="1571625" y="2850356"/>
            <a:ext cx="514350" cy="514350"/>
          </a:xfrm>
          <a:prstGeom prst="ellipse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A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94316EBC-B128-4039-B5CA-5681F07989E1}"/>
              </a:ext>
            </a:extLst>
          </p:cNvPr>
          <p:cNvSpPr>
            <a:spLocks noChangeAspect="1"/>
          </p:cNvSpPr>
          <p:nvPr>
            <p:custDataLst>
              <p:tags r:id="rId6"/>
            </p:custDataLst>
          </p:nvPr>
        </p:nvSpPr>
        <p:spPr>
          <a:xfrm>
            <a:off x="1571625" y="370760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B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E7570A33-5830-48D3-848C-73B70695E02F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89154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提交</a:t>
            </a: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55CE1B62-D899-45B0-87ED-DE9AABE1FB7F}"/>
              </a:ext>
            </a:extLst>
          </p:cNvPr>
          <p:cNvGrpSpPr/>
          <p:nvPr>
            <p:custDataLst>
              <p:tags r:id="rId8"/>
            </p:custDataLst>
          </p:nvPr>
        </p:nvGrpSpPr>
        <p:grpSpPr>
          <a:xfrm>
            <a:off x="0" y="0"/>
            <a:ext cx="12192000" cy="635000"/>
            <a:chOff x="0" y="0"/>
            <a:chExt cx="12192000" cy="635000"/>
          </a:xfrm>
        </p:grpSpPr>
        <p:sp>
          <p:nvSpPr>
            <p:cNvPr id="16" name="TitleBackground">
              <a:extLst>
                <a:ext uri="{FF2B5EF4-FFF2-40B4-BE49-F238E27FC236}">
                  <a16:creationId xmlns:a16="http://schemas.microsoft.com/office/drawing/2014/main" id="{BD1AFCFE-1B03-4D90-A592-4479E8ECB309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0" y="0"/>
              <a:ext cx="12192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ColorBlock">
              <a:extLst>
                <a:ext uri="{FF2B5EF4-FFF2-40B4-BE49-F238E27FC236}">
                  <a16:creationId xmlns:a16="http://schemas.microsoft.com/office/drawing/2014/main" id="{905D45B0-E3DE-4AF5-B04B-7C5EA3F9A813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TypeText">
              <a:extLst>
                <a:ext uri="{FF2B5EF4-FFF2-40B4-BE49-F238E27FC236}">
                  <a16:creationId xmlns:a16="http://schemas.microsoft.com/office/drawing/2014/main" id="{9D9357B2-2DD3-43F1-9B66-16AFA42B986A}"/>
                </a:ext>
              </a:extLst>
            </p:cNvPr>
            <p:cNvSpPr txBox="1"/>
            <p:nvPr>
              <p:custDataLst>
                <p:tags r:id="rId12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单选题</a:t>
              </a:r>
            </a:p>
          </p:txBody>
        </p:sp>
        <p:sp>
          <p:nvSpPr>
            <p:cNvPr id="19" name="TipText">
              <a:extLst>
                <a:ext uri="{FF2B5EF4-FFF2-40B4-BE49-F238E27FC236}">
                  <a16:creationId xmlns:a16="http://schemas.microsoft.com/office/drawing/2014/main" id="{D944E9B2-7A37-49DC-8D81-E54CE413A15B}"/>
                </a:ext>
              </a:extLst>
            </p:cNvPr>
            <p:cNvSpPr txBox="1"/>
            <p:nvPr>
              <p:custDataLst>
                <p:tags r:id="rId13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10</a:t>
              </a:r>
              <a:r>
                <a:rPr lang="zh-CN" altLang="en-US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72634C34-D77E-4EBC-9294-BC3F167CEEB3}"/>
              </a:ext>
            </a:extLst>
          </p:cNvPr>
          <p:cNvPicPr>
            <a:picLocks/>
          </p:cNvPicPr>
          <p:nvPr>
            <p:custDataLst>
              <p:tags r:id="rId9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3935083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EF50DC8D-927F-4426-81E2-BD0C071CB0E1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219200" y="635000"/>
            <a:ext cx="97536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PE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文件开始的两个字节是</a:t>
            </a:r>
            <a:r>
              <a:rPr lang="zh-CN" altLang="en-US" sz="2600" dirty="0">
                <a:solidFill>
                  <a:srgbClr val="639EF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 </a:t>
            </a:r>
            <a:r>
              <a:rPr lang="en-US" altLang="zh-CN" sz="2600" dirty="0">
                <a:solidFill>
                  <a:srgbClr val="639EF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[</a:t>
            </a:r>
            <a:r>
              <a:rPr lang="zh-CN" altLang="en-US" sz="2600" dirty="0">
                <a:solidFill>
                  <a:srgbClr val="639EF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填空</a:t>
            </a:r>
            <a:r>
              <a:rPr lang="en-US" altLang="zh-CN" sz="2600" dirty="0">
                <a:solidFill>
                  <a:srgbClr val="639EF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1]</a:t>
            </a:r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 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01BFCC12-9FE7-4B1B-A200-703072733E88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89154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作答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EC764041-4910-4B49-8A45-4E716994F72D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0" y="0"/>
            <a:ext cx="12192000" cy="635000"/>
            <a:chOff x="0" y="0"/>
            <a:chExt cx="12192000" cy="635000"/>
          </a:xfrm>
        </p:grpSpPr>
        <p:sp>
          <p:nvSpPr>
            <p:cNvPr id="8" name="TitleBackground">
              <a:extLst>
                <a:ext uri="{FF2B5EF4-FFF2-40B4-BE49-F238E27FC236}">
                  <a16:creationId xmlns:a16="http://schemas.microsoft.com/office/drawing/2014/main" id="{6A4D8E15-1FF7-4167-BD3B-D31DAA8B13E4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0" y="0"/>
              <a:ext cx="12192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ColorBlock">
              <a:extLst>
                <a:ext uri="{FF2B5EF4-FFF2-40B4-BE49-F238E27FC236}">
                  <a16:creationId xmlns:a16="http://schemas.microsoft.com/office/drawing/2014/main" id="{454491CB-D7E9-4ECE-A823-BDADD4955EC2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TypeText">
              <a:extLst>
                <a:ext uri="{FF2B5EF4-FFF2-40B4-BE49-F238E27FC236}">
                  <a16:creationId xmlns:a16="http://schemas.microsoft.com/office/drawing/2014/main" id="{6E50FCD9-09D0-4D74-8936-8E0E782CAC57}"/>
                </a:ext>
              </a:extLst>
            </p:cNvPr>
            <p:cNvSpPr txBox="1"/>
            <p:nvPr>
              <p:custDataLst>
                <p:tags r:id="rId8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填空题</a:t>
              </a:r>
            </a:p>
          </p:txBody>
        </p:sp>
        <p:sp>
          <p:nvSpPr>
            <p:cNvPr id="11" name="TipText">
              <a:extLst>
                <a:ext uri="{FF2B5EF4-FFF2-40B4-BE49-F238E27FC236}">
                  <a16:creationId xmlns:a16="http://schemas.microsoft.com/office/drawing/2014/main" id="{5E4B355A-D96A-4939-8982-6F8E32763CA9}"/>
                </a:ext>
              </a:extLst>
            </p:cNvPr>
            <p:cNvSpPr txBox="1"/>
            <p:nvPr>
              <p:custDataLst>
                <p:tags r:id="rId9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</a:t>
              </a:r>
              <a:r>
                <a:rPr lang="zh-CN" altLang="en-US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F188CC2A-214A-46BC-BC57-D2A763BFB506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01722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07C5D6F9-D2EF-4705-BD5B-1BE7D29ADA4F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219200" y="635000"/>
            <a:ext cx="97536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如何通过</a:t>
            </a:r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DOS Stub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结构找到</a:t>
            </a:r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PE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头在文件中的位置？</a:t>
            </a: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FBCF5941-F74A-46CA-B203-513082D20A66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89154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作答</a:t>
            </a:r>
          </a:p>
        </p:txBody>
      </p:sp>
      <p:sp>
        <p:nvSpPr>
          <p:cNvPr id="2" name="矩形 1"/>
          <p:cNvSpPr/>
          <p:nvPr>
            <p:custDataLst>
              <p:tags r:id="rId4"/>
            </p:custDataLst>
          </p:nvPr>
        </p:nvSpPr>
        <p:spPr>
          <a:xfrm>
            <a:off x="12573000" y="0"/>
            <a:ext cx="3840480" cy="6858000"/>
          </a:xfrm>
          <a:prstGeom prst="rect">
            <a:avLst/>
          </a:prstGeom>
          <a:solidFill>
            <a:srgbClr val="FFFFFF"/>
          </a:solidFill>
          <a:ln w="12700" cmpd="sng">
            <a:solidFill>
              <a:srgbClr val="9B9B9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5" name="文本框 14"/>
          <p:cNvSpPr txBox="1"/>
          <p:nvPr>
            <p:custDataLst>
              <p:tags r:id="rId5"/>
            </p:custDataLst>
          </p:nvPr>
        </p:nvSpPr>
        <p:spPr>
          <a:xfrm>
            <a:off x="12661900" y="6326832"/>
            <a:ext cx="3662680" cy="461665"/>
          </a:xfrm>
          <a:prstGeom prst="rect">
            <a:avLst/>
          </a:prstGeom>
          <a:solidFill>
            <a:srgbClr val="FBFAEF"/>
          </a:solidFill>
          <a:ln w="12700"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FFFFFF"/>
                </a:solidFill>
              </a14:hiddenLine>
            </a:ext>
          </a:extLst>
        </p:spPr>
        <p:txBody>
          <a:bodyPr vert="horz" rtlCol="0" anchor="ctr">
            <a:spAutoFit/>
          </a:bodyPr>
          <a:lstStyle/>
          <a:p>
            <a:r>
              <a:rPr lang="zh-CN" altLang="en-US" sz="1200" smtClean="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可为此题添加文本、图片、公式等解析，且需将内容全部放在本区域内。</a:t>
            </a:r>
            <a:endParaRPr lang="zh-CN" altLang="en-US" sz="1200">
              <a:solidFill>
                <a:srgbClr val="F84F41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6" name="文本框 15"/>
          <p:cNvSpPr txBox="1"/>
          <p:nvPr>
            <p:custDataLst>
              <p:tags r:id="rId6"/>
            </p:custDataLst>
          </p:nvPr>
        </p:nvSpPr>
        <p:spPr>
          <a:xfrm>
            <a:off x="12827000" y="1270000"/>
            <a:ext cx="3332480" cy="400110"/>
          </a:xfrm>
          <a:prstGeom prst="rect">
            <a:avLst/>
          </a:prstGeom>
          <a:noFill/>
        </p:spPr>
        <p:txBody>
          <a:bodyPr vert="horz" rtlCol="0" anchor="t" anchorCtr="0">
            <a:spAutoFit/>
          </a:bodyPr>
          <a:lstStyle/>
          <a:p>
            <a:r>
              <a:rPr lang="en-US" altLang="zh-CN" sz="2000" smtClean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e_lfanew</a:t>
            </a:r>
            <a:r>
              <a:rPr lang="zh-CN" altLang="en-US" sz="2000" smtClean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的值</a:t>
            </a:r>
            <a:endParaRPr lang="zh-CN" altLang="en-US" sz="200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4D3724C0-01E9-4A6D-9950-57D429585FB0}"/>
              </a:ext>
            </a:extLst>
          </p:cNvPr>
          <p:cNvGrpSpPr/>
          <p:nvPr>
            <p:custDataLst>
              <p:tags r:id="rId7"/>
            </p:custDataLst>
          </p:nvPr>
        </p:nvGrpSpPr>
        <p:grpSpPr>
          <a:xfrm>
            <a:off x="0" y="0"/>
            <a:ext cx="12192000" cy="635000"/>
            <a:chOff x="0" y="0"/>
            <a:chExt cx="12192000" cy="635000"/>
          </a:xfrm>
        </p:grpSpPr>
        <p:sp>
          <p:nvSpPr>
            <p:cNvPr id="6" name="TitleBackground">
              <a:extLst>
                <a:ext uri="{FF2B5EF4-FFF2-40B4-BE49-F238E27FC236}">
                  <a16:creationId xmlns:a16="http://schemas.microsoft.com/office/drawing/2014/main" id="{F13A1D53-D5F0-4598-919D-6C0F18C2343A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>
            <a:xfrm>
              <a:off x="0" y="0"/>
              <a:ext cx="12192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ColorBlock">
              <a:extLst>
                <a:ext uri="{FF2B5EF4-FFF2-40B4-BE49-F238E27FC236}">
                  <a16:creationId xmlns:a16="http://schemas.microsoft.com/office/drawing/2014/main" id="{CB13DC9F-B5EA-4265-8702-C866AE230EEC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TypeText">
              <a:extLst>
                <a:ext uri="{FF2B5EF4-FFF2-40B4-BE49-F238E27FC236}">
                  <a16:creationId xmlns:a16="http://schemas.microsoft.com/office/drawing/2014/main" id="{A0644516-1CA9-47C2-A823-FC8B8084068A}"/>
                </a:ext>
              </a:extLst>
            </p:cNvPr>
            <p:cNvSpPr txBox="1"/>
            <p:nvPr>
              <p:custDataLst>
                <p:tags r:id="rId15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主观题</a:t>
              </a:r>
            </a:p>
          </p:txBody>
        </p:sp>
        <p:sp>
          <p:nvSpPr>
            <p:cNvPr id="9" name="TipText">
              <a:extLst>
                <a:ext uri="{FF2B5EF4-FFF2-40B4-BE49-F238E27FC236}">
                  <a16:creationId xmlns:a16="http://schemas.microsoft.com/office/drawing/2014/main" id="{A9C5A435-6AE2-448A-AB03-ACACCE673734}"/>
                </a:ext>
              </a:extLst>
            </p:cNvPr>
            <p:cNvSpPr txBox="1"/>
            <p:nvPr>
              <p:custDataLst>
                <p:tags r:id="rId16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10</a:t>
              </a:r>
              <a:r>
                <a:rPr lang="zh-CN" altLang="en-US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grpSp>
        <p:nvGrpSpPr>
          <p:cNvPr id="14" name="组合 13"/>
          <p:cNvGrpSpPr/>
          <p:nvPr>
            <p:custDataLst>
              <p:tags r:id="rId8"/>
            </p:custDataLst>
          </p:nvPr>
        </p:nvGrpSpPr>
        <p:grpSpPr>
          <a:xfrm>
            <a:off x="12585700" y="0"/>
            <a:ext cx="3815080" cy="647700"/>
            <a:chOff x="12585700" y="0"/>
            <a:chExt cx="3815080" cy="647700"/>
          </a:xfrm>
        </p:grpSpPr>
        <p:sp>
          <p:nvSpPr>
            <p:cNvPr id="11" name="RemarkBack"/>
            <p:cNvSpPr/>
            <p:nvPr>
              <p:custDataLst>
                <p:tags r:id="rId10"/>
              </p:custDataLst>
            </p:nvPr>
          </p:nvSpPr>
          <p:spPr>
            <a:xfrm>
              <a:off x="12585700" y="12700"/>
              <a:ext cx="381508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RemarkBlock"/>
            <p:cNvSpPr/>
            <p:nvPr>
              <p:custDataLst>
                <p:tags r:id="rId11"/>
              </p:custDataLst>
            </p:nvPr>
          </p:nvSpPr>
          <p:spPr>
            <a:xfrm>
              <a:off x="12585700" y="1270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RemarkTitleText"/>
            <p:cNvSpPr txBox="1"/>
            <p:nvPr>
              <p:custDataLst>
                <p:tags r:id="rId12"/>
              </p:custDataLst>
            </p:nvPr>
          </p:nvSpPr>
          <p:spPr>
            <a:xfrm>
              <a:off x="12827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mtClean="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答案解析</a:t>
              </a:r>
              <a:endParaRPr lang="zh-CN" altLang="en-US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2B558FC3-B472-4961-9FC8-0460CEA807F7}"/>
              </a:ext>
            </a:extLst>
          </p:cNvPr>
          <p:cNvPicPr>
            <a:picLocks/>
          </p:cNvPicPr>
          <p:nvPr>
            <p:custDataLst>
              <p:tags r:id="rId9"/>
            </p:custDataLst>
          </p:nvPr>
        </p:nvPicPr>
        <p:blipFill>
          <a:blip r:embed="rId18"/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6185151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44727" y="2337582"/>
            <a:ext cx="6400800" cy="1143000"/>
          </a:xfrm>
        </p:spPr>
        <p:txBody>
          <a:bodyPr/>
          <a:lstStyle/>
          <a:p>
            <a:pPr algn="ctr"/>
            <a:r>
              <a:rPr lang="en-US" altLang="zh-CN" dirty="0"/>
              <a:t>PE</a:t>
            </a:r>
            <a:r>
              <a:rPr lang="zh-CN" altLang="en-US" dirty="0"/>
              <a:t>文件头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7858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8029E91-3E3E-4D8F-97C9-437C98857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PE</a:t>
            </a:r>
            <a:r>
              <a:rPr lang="zh-CN" altLang="en-US" smtClean="0"/>
              <a:t>文件头（</a:t>
            </a:r>
            <a:r>
              <a:rPr lang="en-US" altLang="zh-CN" smtClean="0"/>
              <a:t>NT</a:t>
            </a:r>
            <a:r>
              <a:rPr lang="zh-CN" altLang="en-US" smtClean="0"/>
              <a:t>头）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CA097F4-A939-4AD0-8526-8D90DF0166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285" y="1989139"/>
            <a:ext cx="10173902" cy="4092575"/>
          </a:xfrm>
        </p:spPr>
        <p:txBody>
          <a:bodyPr/>
          <a:lstStyle/>
          <a:p>
            <a:r>
              <a:rPr lang="en-US" altLang="zh-CN" dirty="0">
                <a:latin typeface="宋体" panose="02010600030101010101" pitchFamily="2" charset="-122"/>
                <a:cs typeface="Times New Roman" panose="02020603050405020304" pitchFamily="18" charset="0"/>
              </a:rPr>
              <a:t>PE</a:t>
            </a:r>
            <a:r>
              <a:rPr lang="zh-CN" altLang="en-US" dirty="0">
                <a:latin typeface="宋体" panose="02010600030101010101" pitchFamily="2" charset="-122"/>
              </a:rPr>
              <a:t>文件头</a:t>
            </a:r>
            <a:r>
              <a:rPr lang="en-US" altLang="zh-CN" dirty="0">
                <a:latin typeface="宋体" panose="02010600030101010101" pitchFamily="2" charset="-122"/>
              </a:rPr>
              <a:t>(</a:t>
            </a:r>
            <a:r>
              <a:rPr lang="en-US" altLang="zh-CN" dirty="0">
                <a:solidFill>
                  <a:srgbClr val="FF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PE Header</a:t>
            </a:r>
            <a:r>
              <a:rPr lang="en-US" altLang="zh-CN" dirty="0">
                <a:latin typeface="宋体" panose="02010600030101010101" pitchFamily="2" charset="-122"/>
              </a:rPr>
              <a:t>)</a:t>
            </a:r>
            <a:r>
              <a:rPr lang="zh-CN" altLang="en-US" dirty="0">
                <a:latin typeface="宋体" panose="02010600030101010101" pitchFamily="2" charset="-122"/>
              </a:rPr>
              <a:t>紧跟在</a:t>
            </a:r>
            <a:r>
              <a:rPr lang="en-US" altLang="zh-CN" dirty="0">
                <a:latin typeface="宋体" panose="02010600030101010101" pitchFamily="2" charset="-122"/>
              </a:rPr>
              <a:t>DOS stub</a:t>
            </a:r>
            <a:r>
              <a:rPr lang="zh-CN" altLang="en-US" dirty="0">
                <a:latin typeface="宋体" panose="02010600030101010101" pitchFamily="2" charset="-122"/>
              </a:rPr>
              <a:t>的后面</a:t>
            </a:r>
            <a:endParaRPr lang="en-US" altLang="zh-CN" dirty="0">
              <a:latin typeface="宋体" panose="02010600030101010101" pitchFamily="2" charset="-122"/>
            </a:endParaRPr>
          </a:p>
          <a:p>
            <a:r>
              <a:rPr lang="en-US" altLang="zh-CN" dirty="0">
                <a:latin typeface="宋体" panose="02010600030101010101" pitchFamily="2" charset="-122"/>
              </a:rPr>
              <a:t>IMAGE_DOS_HEADER</a:t>
            </a:r>
            <a:r>
              <a:rPr lang="zh-CN" altLang="en-US" dirty="0">
                <a:latin typeface="宋体" panose="02010600030101010101" pitchFamily="2" charset="-122"/>
              </a:rPr>
              <a:t>结构的</a:t>
            </a:r>
            <a:r>
              <a:rPr lang="en-US" altLang="zh-CN" dirty="0" err="1">
                <a:solidFill>
                  <a:srgbClr val="FF0000"/>
                </a:solidFill>
                <a:latin typeface="宋体" panose="02010600030101010101" pitchFamily="2" charset="-122"/>
              </a:rPr>
              <a:t>e_lfanew</a:t>
            </a:r>
            <a:r>
              <a:rPr lang="zh-CN" altLang="en-US" dirty="0">
                <a:latin typeface="宋体" panose="02010600030101010101" pitchFamily="2" charset="-122"/>
              </a:rPr>
              <a:t>字段定位</a:t>
            </a:r>
            <a:r>
              <a:rPr lang="en-US" altLang="zh-CN" dirty="0">
                <a:latin typeface="宋体" panose="02010600030101010101" pitchFamily="2" charset="-122"/>
              </a:rPr>
              <a:t>PE Header</a:t>
            </a:r>
            <a:r>
              <a:rPr lang="zh-CN" altLang="en-US" dirty="0">
                <a:latin typeface="宋体" panose="02010600030101010101" pitchFamily="2" charset="-122"/>
              </a:rPr>
              <a:t>的起始偏移量，加上基址，得到</a:t>
            </a:r>
            <a:r>
              <a:rPr lang="en-US" altLang="zh-CN" dirty="0">
                <a:latin typeface="宋体" panose="02010600030101010101" pitchFamily="2" charset="-122"/>
              </a:rPr>
              <a:t>PE</a:t>
            </a:r>
            <a:r>
              <a:rPr lang="zh-CN" altLang="en-US" dirty="0">
                <a:latin typeface="宋体" panose="02010600030101010101" pitchFamily="2" charset="-122"/>
              </a:rPr>
              <a:t>文件头的指针</a:t>
            </a:r>
            <a:endParaRPr lang="en-US" altLang="zh-CN" dirty="0">
              <a:latin typeface="宋体" panose="02010600030101010101" pitchFamily="2" charset="-122"/>
            </a:endParaRPr>
          </a:p>
          <a:p>
            <a:pPr lvl="1"/>
            <a:r>
              <a:rPr lang="en-US" altLang="zh-CN" dirty="0" err="1">
                <a:latin typeface="宋体" panose="02010600030101010101" pitchFamily="2" charset="-122"/>
              </a:rPr>
              <a:t>PNTHeader</a:t>
            </a:r>
            <a:r>
              <a:rPr lang="en-US" altLang="zh-CN" dirty="0">
                <a:latin typeface="宋体" panose="02010600030101010101" pitchFamily="2" charset="-122"/>
              </a:rPr>
              <a:t> = </a:t>
            </a:r>
            <a:r>
              <a:rPr lang="en-US" altLang="zh-CN" dirty="0" err="1">
                <a:latin typeface="宋体" panose="02010600030101010101" pitchFamily="2" charset="-122"/>
              </a:rPr>
              <a:t>ImageBase+DosHeader</a:t>
            </a:r>
            <a:r>
              <a:rPr lang="en-US" altLang="zh-CN" dirty="0">
                <a:latin typeface="宋体" panose="02010600030101010101" pitchFamily="2" charset="-122"/>
              </a:rPr>
              <a:t>-&gt;</a:t>
            </a:r>
            <a:r>
              <a:rPr lang="en-US" altLang="zh-CN" dirty="0" err="1">
                <a:latin typeface="宋体" panose="02010600030101010101" pitchFamily="2" charset="-122"/>
              </a:rPr>
              <a:t>e_lfanew</a:t>
            </a:r>
            <a:endParaRPr lang="en-US" altLang="zh-CN" dirty="0">
              <a:latin typeface="宋体" panose="02010600030101010101" pitchFamily="2" charset="-122"/>
            </a:endParaRPr>
          </a:p>
          <a:p>
            <a:endParaRPr lang="zh-CN" altLang="en-US" dirty="0">
              <a:latin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723773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89A54EB-49E1-42EF-9A2D-EF5C311C69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可执行文件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82D747A-0FFE-40F3-8E45-E067FD1C5E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0247" y="1852246"/>
            <a:ext cx="9945076" cy="4229468"/>
          </a:xfrm>
        </p:spPr>
        <p:txBody>
          <a:bodyPr/>
          <a:lstStyle/>
          <a:p>
            <a:r>
              <a:rPr lang="zh-CN" altLang="en-US" dirty="0"/>
              <a:t>可执行文件 </a:t>
            </a:r>
            <a:r>
              <a:rPr lang="en-US" altLang="zh-CN" dirty="0"/>
              <a:t>(executable file) </a:t>
            </a:r>
          </a:p>
          <a:p>
            <a:pPr lvl="1"/>
            <a:r>
              <a:rPr lang="zh-CN" altLang="en-US" dirty="0"/>
              <a:t>可以由</a:t>
            </a:r>
            <a:r>
              <a:rPr lang="zh-CN" altLang="en-US" b="1" dirty="0">
                <a:solidFill>
                  <a:srgbClr val="FF0000"/>
                </a:solidFill>
              </a:rPr>
              <a:t>操作系统</a:t>
            </a:r>
            <a:r>
              <a:rPr lang="zh-CN" altLang="en-US" dirty="0"/>
              <a:t>进行</a:t>
            </a:r>
            <a:r>
              <a:rPr lang="zh-CN" altLang="en-US" dirty="0">
                <a:solidFill>
                  <a:srgbClr val="0070C0"/>
                </a:solidFill>
              </a:rPr>
              <a:t>加载</a:t>
            </a:r>
            <a:r>
              <a:rPr lang="zh-CN" altLang="en-US" dirty="0"/>
              <a:t>、</a:t>
            </a:r>
            <a:r>
              <a:rPr lang="zh-CN" altLang="en-US" dirty="0">
                <a:solidFill>
                  <a:srgbClr val="0070C0"/>
                </a:solidFill>
              </a:rPr>
              <a:t>执行</a:t>
            </a:r>
            <a:r>
              <a:rPr lang="zh-CN" altLang="en-US" dirty="0"/>
              <a:t>的文件</a:t>
            </a:r>
            <a:endParaRPr lang="en-US" altLang="zh-CN" dirty="0"/>
          </a:p>
          <a:p>
            <a:pPr lvl="1"/>
            <a:r>
              <a:rPr lang="zh-CN" altLang="en-US" dirty="0"/>
              <a:t>在不同的操作系统环境下，可执行文件的格式不一样</a:t>
            </a:r>
            <a:endParaRPr lang="en-US" altLang="zh-CN" dirty="0"/>
          </a:p>
          <a:p>
            <a:pPr lvl="1"/>
            <a:r>
              <a:rPr lang="zh-CN" altLang="en-US" dirty="0"/>
              <a:t>二进制文件，不同于</a:t>
            </a:r>
            <a:r>
              <a:rPr lang="en-US" altLang="zh-CN" dirty="0"/>
              <a:t>txt</a:t>
            </a:r>
            <a:r>
              <a:rPr lang="zh-CN" altLang="en-US" dirty="0"/>
              <a:t>、</a:t>
            </a:r>
            <a:r>
              <a:rPr lang="en-US" altLang="zh-CN" dirty="0"/>
              <a:t>word</a:t>
            </a:r>
            <a:r>
              <a:rPr lang="zh-CN" altLang="en-US" dirty="0"/>
              <a:t>、</a:t>
            </a:r>
            <a:r>
              <a:rPr lang="en-US" altLang="zh-CN" dirty="0"/>
              <a:t>excel</a:t>
            </a:r>
            <a:r>
              <a:rPr lang="zh-CN" altLang="en-US" dirty="0"/>
              <a:t>等文本文件</a:t>
            </a:r>
          </a:p>
        </p:txBody>
      </p:sp>
    </p:spTree>
    <p:extLst>
      <p:ext uri="{BB962C8B-B14F-4D97-AF65-F5344CB8AC3E}">
        <p14:creationId xmlns:p14="http://schemas.microsoft.com/office/powerpoint/2010/main" val="245174214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981BFB5-BFC0-4362-9BB1-25A285DCB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PE</a:t>
            </a:r>
            <a:r>
              <a:rPr lang="zh-CN" altLang="en-US" dirty="0"/>
              <a:t>文件头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177E1324-C42D-466F-A10C-617EB00F11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41388" y="2660581"/>
            <a:ext cx="7328277" cy="2749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23435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2D60BB7-F509-4253-9534-1F84019D36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宋体" panose="02010600030101010101" pitchFamily="2" charset="-122"/>
              </a:rPr>
              <a:t>PE</a:t>
            </a:r>
            <a:r>
              <a:rPr lang="zh-CN" altLang="en-US" dirty="0">
                <a:latin typeface="宋体" panose="02010600030101010101" pitchFamily="2" charset="-122"/>
              </a:rPr>
              <a:t>文件头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55508C7-D945-4714-A022-FBC2F691B9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30931"/>
            <a:ext cx="10515600" cy="4146032"/>
          </a:xfrm>
        </p:spPr>
        <p:txBody>
          <a:bodyPr/>
          <a:lstStyle/>
          <a:p>
            <a:r>
              <a:rPr lang="en-US" altLang="zh-CN" dirty="0"/>
              <a:t>Signature</a:t>
            </a:r>
          </a:p>
          <a:p>
            <a:r>
              <a:rPr lang="en-US" altLang="zh-CN" dirty="0" err="1"/>
              <a:t>FileHeader</a:t>
            </a:r>
            <a:endParaRPr lang="en-US" altLang="zh-CN" dirty="0"/>
          </a:p>
          <a:p>
            <a:r>
              <a:rPr lang="en-US" altLang="zh-CN" dirty="0" err="1"/>
              <a:t>OptionalHeader</a:t>
            </a:r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C1A9941-33E4-498E-BC7A-968A875E3B25}"/>
              </a:ext>
            </a:extLst>
          </p:cNvPr>
          <p:cNvSpPr/>
          <p:nvPr/>
        </p:nvSpPr>
        <p:spPr>
          <a:xfrm>
            <a:off x="487680" y="5992297"/>
            <a:ext cx="967659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https://docs.microsoft.com/en-us/windows/win32/api/winnt/ns-winnt-image_nt_headers32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E31F67B-C8DC-49E8-92DB-913EE842DC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8360" y="1716029"/>
            <a:ext cx="6955960" cy="4385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3817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32FCA6-3986-4A70-8E31-91181C875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Signature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91D8AD4-775E-4F61-B54D-7D2A6644A6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latin typeface="宋体" panose="02010600030101010101" pitchFamily="2" charset="-122"/>
                <a:cs typeface="Times New Roman" panose="02020603050405020304" pitchFamily="18" charset="0"/>
              </a:rPr>
              <a:t>在一个有效的</a:t>
            </a:r>
            <a:r>
              <a:rPr lang="en-US" altLang="zh-CN" dirty="0">
                <a:latin typeface="宋体" panose="02010600030101010101" pitchFamily="2" charset="-122"/>
                <a:cs typeface="Times New Roman" panose="02020603050405020304" pitchFamily="18" charset="0"/>
              </a:rPr>
              <a:t>PE</a:t>
            </a:r>
            <a:r>
              <a:rPr lang="zh-CN" altLang="en-US" dirty="0">
                <a:latin typeface="宋体" panose="02010600030101010101" pitchFamily="2" charset="-122"/>
                <a:cs typeface="Times New Roman" panose="02020603050405020304" pitchFamily="18" charset="0"/>
              </a:rPr>
              <a:t>文件，</a:t>
            </a:r>
            <a:r>
              <a:rPr lang="en-US" altLang="zh-CN" dirty="0">
                <a:latin typeface="宋体" panose="02010600030101010101" pitchFamily="2" charset="-122"/>
                <a:cs typeface="Times New Roman" panose="02020603050405020304" pitchFamily="18" charset="0"/>
              </a:rPr>
              <a:t>Signature</a:t>
            </a:r>
            <a:r>
              <a:rPr lang="zh-CN" altLang="en-US" dirty="0">
                <a:latin typeface="宋体" panose="02010600030101010101" pitchFamily="2" charset="-122"/>
                <a:cs typeface="Times New Roman" panose="02020603050405020304" pitchFamily="18" charset="0"/>
              </a:rPr>
              <a:t>字段的值是</a:t>
            </a:r>
            <a:r>
              <a:rPr lang="en-US" altLang="zh-CN" dirty="0">
                <a:latin typeface="宋体" panose="02010600030101010101" pitchFamily="2" charset="-122"/>
                <a:cs typeface="Times New Roman" panose="02020603050405020304" pitchFamily="18" charset="0"/>
              </a:rPr>
              <a:t>00004550h</a:t>
            </a:r>
          </a:p>
          <a:p>
            <a:pPr lvl="1"/>
            <a:r>
              <a:rPr lang="en-US" altLang="zh-CN" dirty="0">
                <a:latin typeface="宋体" panose="02010600030101010101" pitchFamily="2" charset="-122"/>
                <a:cs typeface="Times New Roman" panose="02020603050405020304" pitchFamily="18" charset="0"/>
              </a:rPr>
              <a:t>ASCII</a:t>
            </a:r>
            <a:r>
              <a:rPr lang="zh-CN" altLang="en-US" dirty="0">
                <a:latin typeface="宋体" panose="02010600030101010101" pitchFamily="2" charset="-122"/>
                <a:cs typeface="Times New Roman" panose="02020603050405020304" pitchFamily="18" charset="0"/>
              </a:rPr>
              <a:t>字符是“</a:t>
            </a:r>
            <a:r>
              <a:rPr lang="en-US" altLang="zh-CN" dirty="0">
                <a:latin typeface="宋体" panose="02010600030101010101" pitchFamily="2" charset="-122"/>
              </a:rPr>
              <a:t>PE\0\0”</a:t>
            </a:r>
            <a:endParaRPr lang="en-US" altLang="zh-CN" dirty="0">
              <a:latin typeface="宋体" panose="02010600030101010101" pitchFamily="2" charset="-122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1BD68CB-285B-456F-B973-642329F7D7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5311" y="3705727"/>
            <a:ext cx="8621378" cy="775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779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D25ED2-B5DB-4050-9884-907129EE5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FileHeader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7A16E56-E4DF-4C2C-AD1B-FAC5CF81B3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kern="0" dirty="0">
                <a:latin typeface="宋体" panose="02010600030101010101" pitchFamily="2" charset="-122"/>
                <a:cs typeface="Times New Roman" panose="02020603050405020304" pitchFamily="18" charset="0"/>
              </a:rPr>
              <a:t>IMAGE_FILE_HEADER</a:t>
            </a:r>
            <a:r>
              <a:rPr lang="zh-CN" altLang="en-US" kern="0" dirty="0">
                <a:latin typeface="宋体" panose="02010600030101010101" pitchFamily="2" charset="-122"/>
                <a:cs typeface="华文黑体" pitchFamily="2" charset="-122"/>
              </a:rPr>
              <a:t>结构中记录了</a:t>
            </a:r>
            <a:r>
              <a:rPr lang="en-US" altLang="zh-CN" kern="0" dirty="0">
                <a:latin typeface="宋体" panose="02010600030101010101" pitchFamily="2" charset="-122"/>
                <a:cs typeface="华文黑体" pitchFamily="2" charset="-122"/>
              </a:rPr>
              <a:t>PE</a:t>
            </a:r>
            <a:r>
              <a:rPr lang="zh-CN" altLang="en-US" kern="0" dirty="0">
                <a:latin typeface="宋体" panose="02010600030101010101" pitchFamily="2" charset="-122"/>
                <a:cs typeface="华文黑体" pitchFamily="2" charset="-122"/>
              </a:rPr>
              <a:t>文件的一些基本信息，并指出了</a:t>
            </a:r>
            <a:r>
              <a:rPr lang="en-US" altLang="zh-CN" kern="0" dirty="0">
                <a:latin typeface="宋体" panose="02010600030101010101" pitchFamily="2" charset="-122"/>
                <a:cs typeface="Times New Roman" panose="02020603050405020304" pitchFamily="18" charset="0"/>
              </a:rPr>
              <a:t>IMAGE_OPTIONAL_HEADER</a:t>
            </a:r>
            <a:r>
              <a:rPr lang="zh-CN" altLang="en-US" kern="0" dirty="0">
                <a:latin typeface="宋体" panose="02010600030101010101" pitchFamily="2" charset="-122"/>
                <a:cs typeface="华文黑体" pitchFamily="2" charset="-122"/>
              </a:rPr>
              <a:t>的大小</a:t>
            </a:r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8FE6508-B975-4D07-AC47-B36AE418AE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951" y="3252894"/>
            <a:ext cx="8136904" cy="248864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4125FB5-FD71-412D-BCDD-D7D6223EDA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703" y="2605991"/>
            <a:ext cx="4783254" cy="3879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008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5A5534-8537-48CF-93C8-8CA468E44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FileHeader</a:t>
            </a:r>
            <a:endParaRPr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ABD97C35-8C96-40DE-BF1A-2A0F3C32A6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09215" y="2344940"/>
            <a:ext cx="7366379" cy="3022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72753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8FC5C2-FF94-4F8E-9E19-FE3988E412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Machine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66B75F9-2879-44B8-8F52-906D5F845E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4911" y="2061933"/>
            <a:ext cx="4631371" cy="4092575"/>
          </a:xfrm>
        </p:spPr>
        <p:txBody>
          <a:bodyPr/>
          <a:lstStyle/>
          <a:p>
            <a:r>
              <a:rPr lang="en-US" altLang="zh-CN" dirty="0">
                <a:latin typeface="宋体" panose="02010600030101010101" pitchFamily="2" charset="-122"/>
                <a:cs typeface="Times New Roman" panose="02020603050405020304" pitchFamily="18" charset="0"/>
              </a:rPr>
              <a:t>Machine</a:t>
            </a:r>
          </a:p>
          <a:p>
            <a:pPr lvl="1"/>
            <a:r>
              <a:rPr lang="zh-CN" altLang="en-US" dirty="0">
                <a:latin typeface="宋体" panose="02010600030101010101" pitchFamily="2" charset="-122"/>
                <a:cs typeface="Times New Roman" panose="02020603050405020304" pitchFamily="18" charset="0"/>
              </a:rPr>
              <a:t>可执行文件的目标</a:t>
            </a:r>
            <a:r>
              <a:rPr lang="en-US" altLang="zh-CN" dirty="0">
                <a:solidFill>
                  <a:srgbClr val="FF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CPU</a:t>
            </a:r>
            <a:r>
              <a:rPr lang="zh-CN" altLang="en-US" dirty="0">
                <a:solidFill>
                  <a:srgbClr val="FF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类型</a:t>
            </a:r>
            <a:endParaRPr lang="en-US" altLang="zh-CN" dirty="0">
              <a:solidFill>
                <a:srgbClr val="FF0000"/>
              </a:solidFill>
              <a:latin typeface="宋体" panose="02010600030101010101" pitchFamily="2" charset="-122"/>
              <a:cs typeface="Times New Roman" panose="02020603050405020304" pitchFamily="18" charset="0"/>
            </a:endParaRPr>
          </a:p>
          <a:p>
            <a:pPr lvl="1"/>
            <a:r>
              <a:rPr lang="en-US" altLang="zh-CN" dirty="0">
                <a:latin typeface="宋体" panose="02010600030101010101" pitchFamily="2" charset="-122"/>
                <a:cs typeface="Times New Roman" panose="02020603050405020304" pitchFamily="18" charset="0"/>
              </a:rPr>
              <a:t>PE</a:t>
            </a:r>
            <a:r>
              <a:rPr lang="zh-CN" altLang="en-US" dirty="0">
                <a:latin typeface="宋体" panose="02010600030101010101" pitchFamily="2" charset="-122"/>
                <a:cs typeface="Times New Roman" panose="02020603050405020304" pitchFamily="18" charset="0"/>
              </a:rPr>
              <a:t>文件可以在多种</a:t>
            </a:r>
            <a:r>
              <a:rPr lang="en-US" altLang="zh-CN" dirty="0">
                <a:latin typeface="宋体" panose="02010600030101010101" pitchFamily="2" charset="-122"/>
                <a:cs typeface="Times New Roman" panose="02020603050405020304" pitchFamily="18" charset="0"/>
              </a:rPr>
              <a:t>CPU</a:t>
            </a:r>
            <a:r>
              <a:rPr lang="zh-CN" altLang="en-US" dirty="0">
                <a:latin typeface="宋体" panose="02010600030101010101" pitchFamily="2" charset="-122"/>
                <a:cs typeface="Times New Roman" panose="02020603050405020304" pitchFamily="18" charset="0"/>
              </a:rPr>
              <a:t>机器上使用，不同平台上指令的机器码不同。</a:t>
            </a:r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7D53B0C-A64A-4071-8351-1050507F1F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9245" y="2061933"/>
            <a:ext cx="5543951" cy="339058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B492E286-7FAA-431F-A60C-C35D5FEB764D}"/>
              </a:ext>
            </a:extLst>
          </p:cNvPr>
          <p:cNvSpPr/>
          <p:nvPr/>
        </p:nvSpPr>
        <p:spPr>
          <a:xfrm>
            <a:off x="1545456" y="5639092"/>
            <a:ext cx="92875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https://docs.microsoft.com/en-us/windows/win32/api/winnt/ns-winnt-image_file_header</a:t>
            </a:r>
          </a:p>
        </p:txBody>
      </p:sp>
    </p:spTree>
    <p:extLst>
      <p:ext uri="{BB962C8B-B14F-4D97-AF65-F5344CB8AC3E}">
        <p14:creationId xmlns:p14="http://schemas.microsoft.com/office/powerpoint/2010/main" val="190466612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AE0254-B8E2-495C-B7DA-E1BECA9BC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NumberOfSections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EEE781F-A651-4E1B-8F65-051F9DE296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>
                <a:latin typeface="宋体" panose="02010600030101010101" pitchFamily="2" charset="-122"/>
                <a:cs typeface="Times New Roman" panose="02020603050405020304" pitchFamily="18" charset="0"/>
              </a:rPr>
              <a:t>NumberOfSections</a:t>
            </a:r>
            <a:r>
              <a:rPr lang="zh-CN" altLang="en-US" dirty="0">
                <a:latin typeface="宋体" panose="02010600030101010101" pitchFamily="2" charset="-122"/>
                <a:cs typeface="Times New Roman" panose="02020603050405020304" pitchFamily="18" charset="0"/>
              </a:rPr>
              <a:t>记录节</a:t>
            </a:r>
            <a:r>
              <a:rPr lang="en-US" altLang="zh-CN" dirty="0">
                <a:latin typeface="宋体" panose="02010600030101010101" pitchFamily="2" charset="-122"/>
                <a:cs typeface="Times New Roman" panose="02020603050405020304" pitchFamily="18" charset="0"/>
              </a:rPr>
              <a:t>(Section)</a:t>
            </a:r>
            <a:r>
              <a:rPr lang="zh-CN" altLang="en-US" dirty="0">
                <a:latin typeface="宋体" panose="02010600030101010101" pitchFamily="2" charset="-122"/>
                <a:cs typeface="Times New Roman" panose="02020603050405020304" pitchFamily="18" charset="0"/>
              </a:rPr>
              <a:t>的数量</a:t>
            </a:r>
            <a:endParaRPr lang="en-US" altLang="zh-CN" dirty="0">
              <a:latin typeface="宋体" panose="02010600030101010101" pitchFamily="2" charset="-122"/>
              <a:cs typeface="Times New Roman" panose="02020603050405020304" pitchFamily="18" charset="0"/>
            </a:endParaRPr>
          </a:p>
          <a:p>
            <a:pPr lvl="1"/>
            <a:r>
              <a:rPr lang="zh-CN" altLang="en-US" dirty="0">
                <a:latin typeface="宋体" panose="02010600030101010101" pitchFamily="2" charset="-122"/>
                <a:cs typeface="Times New Roman" panose="02020603050405020304" pitchFamily="18" charset="0"/>
              </a:rPr>
              <a:t>节表紧跟在</a:t>
            </a:r>
            <a:r>
              <a:rPr lang="en-US" altLang="zh-CN" dirty="0">
                <a:latin typeface="宋体" panose="02010600030101010101" pitchFamily="2" charset="-122"/>
                <a:cs typeface="Times New Roman" panose="02020603050405020304" pitchFamily="18" charset="0"/>
              </a:rPr>
              <a:t>IMAGE_NT_HEADERS</a:t>
            </a:r>
            <a:r>
              <a:rPr lang="zh-CN" altLang="en-US" dirty="0">
                <a:latin typeface="宋体" panose="02010600030101010101" pitchFamily="2" charset="-122"/>
                <a:cs typeface="Times New Roman" panose="02020603050405020304" pitchFamily="18" charset="0"/>
              </a:rPr>
              <a:t>后面定义</a:t>
            </a:r>
            <a:endParaRPr lang="zh-CN" altLang="en-US" dirty="0">
              <a:latin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6783274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272195-F5EC-4C61-AE86-A186A71567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TimeDateStamp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273C33A-EC4A-4832-B7AB-1FB7A81B24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/>
              <a:t>TimeDateStamp</a:t>
            </a:r>
            <a:endParaRPr lang="en-US" altLang="zh-CN" dirty="0"/>
          </a:p>
          <a:p>
            <a:pPr lvl="1"/>
            <a:r>
              <a:rPr lang="zh-CN" altLang="en-US" dirty="0"/>
              <a:t>文件的创建时间</a:t>
            </a:r>
            <a:endParaRPr lang="en-US" altLang="zh-CN" dirty="0"/>
          </a:p>
          <a:p>
            <a:pPr lvl="1"/>
            <a:r>
              <a:rPr lang="en-US" altLang="zh-CN" dirty="0"/>
              <a:t>1970</a:t>
            </a:r>
            <a:r>
              <a:rPr lang="zh-CN" altLang="en-US" dirty="0"/>
              <a:t>年</a:t>
            </a:r>
            <a:r>
              <a:rPr lang="en-US" altLang="zh-CN" dirty="0"/>
              <a:t>1</a:t>
            </a:r>
            <a:r>
              <a:rPr lang="zh-CN" altLang="en-US" dirty="0"/>
              <a:t>月</a:t>
            </a:r>
            <a:r>
              <a:rPr lang="en-US" altLang="zh-CN" dirty="0"/>
              <a:t>1</a:t>
            </a:r>
            <a:r>
              <a:rPr lang="zh-CN" altLang="en-US" dirty="0"/>
              <a:t>日到创建该文件的所有的秒数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2E212FD-C448-4ABA-8F67-FDB5147CBA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1435" y="3792283"/>
            <a:ext cx="7629130" cy="2067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76754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4475D9-81D5-4237-8BC6-B6F5F56C0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a typeface="思源黑体 CN Medium" panose="020B0600000000000000" pitchFamily="34" charset="-122"/>
                <a:cs typeface="Times New Roman" panose="02020603050405020304" pitchFamily="18" charset="0"/>
              </a:rPr>
              <a:t>Characteristics</a:t>
            </a:r>
            <a:endParaRPr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B0671207-115B-4C99-9F00-A1BB54095D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8613" y="1687330"/>
            <a:ext cx="8374774" cy="5324359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DEAB0278-A4B9-4C59-9959-FC9840A6B7A0}"/>
              </a:ext>
            </a:extLst>
          </p:cNvPr>
          <p:cNvSpPr/>
          <p:nvPr/>
        </p:nvSpPr>
        <p:spPr>
          <a:xfrm>
            <a:off x="1665171" y="5823284"/>
            <a:ext cx="3166711" cy="36576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760CEA2-A33D-4A28-BE66-3178623BF732}"/>
              </a:ext>
            </a:extLst>
          </p:cNvPr>
          <p:cNvSpPr/>
          <p:nvPr/>
        </p:nvSpPr>
        <p:spPr>
          <a:xfrm>
            <a:off x="1817571" y="2346960"/>
            <a:ext cx="4785360" cy="36576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2213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内容占位符 3">
            <a:extLst>
              <a:ext uri="{FF2B5EF4-FFF2-40B4-BE49-F238E27FC236}">
                <a16:creationId xmlns:a16="http://schemas.microsoft.com/office/drawing/2014/main" id="{F98511FB-F499-47D6-8F6C-5DAA887043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4065" y="1671172"/>
            <a:ext cx="9133422" cy="3747852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E41AA790-C9FE-40F6-9BCF-1ED2EB8AAD2A}"/>
              </a:ext>
            </a:extLst>
          </p:cNvPr>
          <p:cNvSpPr/>
          <p:nvPr/>
        </p:nvSpPr>
        <p:spPr>
          <a:xfrm>
            <a:off x="5321167" y="4589647"/>
            <a:ext cx="774834" cy="27111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534C3CF-D124-47F8-83B4-F26E4F65B57E}"/>
              </a:ext>
            </a:extLst>
          </p:cNvPr>
          <p:cNvSpPr/>
          <p:nvPr/>
        </p:nvSpPr>
        <p:spPr>
          <a:xfrm>
            <a:off x="6096000" y="4589647"/>
            <a:ext cx="774834" cy="27111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0519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3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E551CE57-D4D6-42BC-A6C0-2B06378408B1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219200" y="635000"/>
            <a:ext cx="97536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Windows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、</a:t>
            </a:r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Linux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上的可执行文件格式是一样的吗？ （使用相同的</a:t>
            </a:r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CPU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，</a:t>
            </a:r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Windows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上的可执行程序是否可以在</a:t>
            </a:r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Linux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上执行。）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4DB2E6C-8E39-4364-B14A-CD96F48A4303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2438400" y="278606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是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A0F996B-8116-4B83-880F-D011E97FAE78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2438400" y="364331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不是</a:t>
            </a: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09E8F664-80DE-4359-94FB-BFCE59C83F8C}"/>
              </a:ext>
            </a:extLst>
          </p:cNvPr>
          <p:cNvSpPr>
            <a:spLocks noChangeAspect="1"/>
          </p:cNvSpPr>
          <p:nvPr>
            <p:custDataLst>
              <p:tags r:id="rId5"/>
            </p:custDataLst>
          </p:nvPr>
        </p:nvSpPr>
        <p:spPr>
          <a:xfrm>
            <a:off x="1571625" y="285035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A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5DED34E7-D8FD-4900-8D2B-4BF5AECC0B18}"/>
              </a:ext>
            </a:extLst>
          </p:cNvPr>
          <p:cNvSpPr>
            <a:spLocks noChangeAspect="1"/>
          </p:cNvSpPr>
          <p:nvPr>
            <p:custDataLst>
              <p:tags r:id="rId6"/>
            </p:custDataLst>
          </p:nvPr>
        </p:nvSpPr>
        <p:spPr>
          <a:xfrm>
            <a:off x="1571625" y="3707606"/>
            <a:ext cx="514350" cy="514350"/>
          </a:xfrm>
          <a:prstGeom prst="ellipse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B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C604CAEE-3C07-4448-9187-6027AA4100FC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89154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提交</a:t>
            </a: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4F1FDAD9-02E1-4A37-BE1E-902EC067107A}"/>
              </a:ext>
            </a:extLst>
          </p:cNvPr>
          <p:cNvGrpSpPr/>
          <p:nvPr>
            <p:custDataLst>
              <p:tags r:id="rId8"/>
            </p:custDataLst>
          </p:nvPr>
        </p:nvGrpSpPr>
        <p:grpSpPr>
          <a:xfrm>
            <a:off x="0" y="0"/>
            <a:ext cx="12192000" cy="635000"/>
            <a:chOff x="0" y="0"/>
            <a:chExt cx="12192000" cy="635000"/>
          </a:xfrm>
        </p:grpSpPr>
        <p:sp>
          <p:nvSpPr>
            <p:cNvPr id="16" name="TitleBackground">
              <a:extLst>
                <a:ext uri="{FF2B5EF4-FFF2-40B4-BE49-F238E27FC236}">
                  <a16:creationId xmlns:a16="http://schemas.microsoft.com/office/drawing/2014/main" id="{0EE499B8-E43D-4B03-A833-457689A1DD47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0" y="0"/>
              <a:ext cx="12192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ColorBlock">
              <a:extLst>
                <a:ext uri="{FF2B5EF4-FFF2-40B4-BE49-F238E27FC236}">
                  <a16:creationId xmlns:a16="http://schemas.microsoft.com/office/drawing/2014/main" id="{C77EBAA3-B20A-4825-B94C-0A2AC913961B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TypeText">
              <a:extLst>
                <a:ext uri="{FF2B5EF4-FFF2-40B4-BE49-F238E27FC236}">
                  <a16:creationId xmlns:a16="http://schemas.microsoft.com/office/drawing/2014/main" id="{A8055A97-C9DC-43E0-ABC4-020B0D6191F6}"/>
                </a:ext>
              </a:extLst>
            </p:cNvPr>
            <p:cNvSpPr txBox="1"/>
            <p:nvPr>
              <p:custDataLst>
                <p:tags r:id="rId12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单选题</a:t>
              </a:r>
            </a:p>
          </p:txBody>
        </p:sp>
        <p:sp>
          <p:nvSpPr>
            <p:cNvPr id="19" name="TipText">
              <a:extLst>
                <a:ext uri="{FF2B5EF4-FFF2-40B4-BE49-F238E27FC236}">
                  <a16:creationId xmlns:a16="http://schemas.microsoft.com/office/drawing/2014/main" id="{69C47B50-A02E-4A44-A757-7FCDE937F9D3}"/>
                </a:ext>
              </a:extLst>
            </p:cNvPr>
            <p:cNvSpPr txBox="1"/>
            <p:nvPr>
              <p:custDataLst>
                <p:tags r:id="rId13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10</a:t>
              </a:r>
              <a:r>
                <a:rPr lang="zh-CN" altLang="en-US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D29A6ECB-A235-4753-9EB1-52D579E455F9}"/>
              </a:ext>
            </a:extLst>
          </p:cNvPr>
          <p:cNvPicPr>
            <a:picLocks/>
          </p:cNvPicPr>
          <p:nvPr>
            <p:custDataLst>
              <p:tags r:id="rId9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8877978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B7C71B7A-1618-4CFE-9733-FD9B525D19FD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2438400" y="635000"/>
            <a:ext cx="7315200" cy="2794000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hello.exe</a:t>
            </a:r>
            <a:r>
              <a:rPr lang="zh-CN" altLang="en-US" sz="2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的</a:t>
            </a:r>
            <a:r>
              <a:rPr lang="en-US" altLang="zh-CN" sz="2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PE</a:t>
            </a:r>
            <a:r>
              <a:rPr lang="zh-CN" altLang="en-US" sz="2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结构中</a:t>
            </a:r>
            <a:r>
              <a:rPr lang="en-US" altLang="zh-CN" sz="2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Character</a:t>
            </a:r>
            <a:r>
              <a:rPr lang="zh-CN" altLang="en-US" sz="2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值是</a:t>
            </a:r>
            <a:r>
              <a:rPr lang="en-US" altLang="zh-CN" sz="2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010Fh</a:t>
            </a:r>
            <a:r>
              <a:rPr lang="zh-CN" altLang="en-US" sz="2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，说明</a:t>
            </a:r>
            <a:r>
              <a:rPr lang="en-US" altLang="zh-CN" sz="2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hello.exe</a:t>
            </a:r>
            <a:r>
              <a:rPr lang="zh-CN" altLang="en-US" sz="2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的文件属性是什么？</a:t>
            </a: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C3F2B112-7D4E-4A3E-8CEE-6BE26DD27C6D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76962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作答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C5FC4424-B4F2-4752-9864-D6C43CF80D22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1524000" y="5849303"/>
            <a:ext cx="9144000" cy="365760"/>
          </a:xfrm>
          <a:prstGeom prst="rect">
            <a:avLst/>
          </a:prstGeom>
          <a:solidFill>
            <a:srgbClr val="FBFAE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rtlCol="0" anchor="ctr" anchorCtr="1">
            <a:noAutofit/>
          </a:bodyPr>
          <a:lstStyle/>
          <a:p>
            <a:r>
              <a:rPr lang="zh-CN" altLang="en-US" sz="1200">
                <a:solidFill>
                  <a:srgbClr val="F84F4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正常使用主观题需</a:t>
            </a:r>
            <a:r>
              <a:rPr lang="en-US" altLang="zh-CN" sz="1200">
                <a:solidFill>
                  <a:srgbClr val="F84F4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2.0</a:t>
            </a:r>
            <a:r>
              <a:rPr lang="zh-CN" altLang="en-US" sz="1200">
                <a:solidFill>
                  <a:srgbClr val="F84F4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以上版本雨课堂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0A02B9A0-9024-4B74-8151-E9CA176C655C}"/>
              </a:ext>
            </a:extLst>
          </p:cNvPr>
          <p:cNvGrpSpPr/>
          <p:nvPr>
            <p:custDataLst>
              <p:tags r:id="rId5"/>
            </p:custDataLst>
          </p:nvPr>
        </p:nvGrpSpPr>
        <p:grpSpPr>
          <a:xfrm>
            <a:off x="0" y="0"/>
            <a:ext cx="9144000" cy="635000"/>
            <a:chOff x="-1524000" y="0"/>
            <a:chExt cx="9144000" cy="635000"/>
          </a:xfrm>
        </p:grpSpPr>
        <p:sp>
          <p:nvSpPr>
            <p:cNvPr id="8" name="TitleBackground">
              <a:extLst>
                <a:ext uri="{FF2B5EF4-FFF2-40B4-BE49-F238E27FC236}">
                  <a16:creationId xmlns:a16="http://schemas.microsoft.com/office/drawing/2014/main" id="{03B7282D-7A83-4CFD-AB8C-94D7D6A41C69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-1524000" y="0"/>
              <a:ext cx="9144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9" name="ColorBlock">
              <a:extLst>
                <a:ext uri="{FF2B5EF4-FFF2-40B4-BE49-F238E27FC236}">
                  <a16:creationId xmlns:a16="http://schemas.microsoft.com/office/drawing/2014/main" id="{2BB5738A-0E06-4659-AA78-B0FA8E89EF71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-152400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0" name="TypeText">
              <a:extLst>
                <a:ext uri="{FF2B5EF4-FFF2-40B4-BE49-F238E27FC236}">
                  <a16:creationId xmlns:a16="http://schemas.microsoft.com/office/drawing/2014/main" id="{3774020B-07E7-4765-AD7A-1630BF3DABFC}"/>
                </a:ext>
              </a:extLst>
            </p:cNvPr>
            <p:cNvSpPr txBox="1"/>
            <p:nvPr>
              <p:custDataLst>
                <p:tags r:id="rId9"/>
              </p:custDataLst>
            </p:nvPr>
          </p:nvSpPr>
          <p:spPr>
            <a:xfrm>
              <a:off x="-1270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Microsoft Yahei" panose="020B0503020204020204" pitchFamily="34" charset="-122"/>
                </a:rPr>
                <a:t>主观题</a:t>
              </a:r>
            </a:p>
          </p:txBody>
        </p:sp>
        <p:sp>
          <p:nvSpPr>
            <p:cNvPr id="11" name="TipText">
              <a:extLst>
                <a:ext uri="{FF2B5EF4-FFF2-40B4-BE49-F238E27FC236}">
                  <a16:creationId xmlns:a16="http://schemas.microsoft.com/office/drawing/2014/main" id="{80C0B73B-3CFD-4214-95CB-385B96052563}"/>
                </a:ext>
              </a:extLst>
            </p:cNvPr>
            <p:cNvSpPr txBox="1"/>
            <p:nvPr>
              <p:custDataLst>
                <p:tags r:id="rId10"/>
              </p:custDataLst>
            </p:nvPr>
          </p:nvSpPr>
          <p:spPr>
            <a:xfrm>
              <a:off x="-13970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Microsoft Yahei" panose="020B0503020204020204" pitchFamily="34" charset="-122"/>
                </a:rPr>
                <a:t>10</a:t>
              </a:r>
              <a:r>
                <a:rPr lang="zh-CN" altLang="en-US" sz="2000">
                  <a:solidFill>
                    <a:srgbClr val="80808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EF8690B3-1AF6-4E06-8F28-3F6C88286913}"/>
              </a:ext>
            </a:extLst>
          </p:cNvPr>
          <p:cNvPicPr>
            <a:picLocks/>
          </p:cNvPicPr>
          <p:nvPr>
            <p:custDataLst>
              <p:tags r:id="rId6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5188884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B30B27-A9DF-49F4-9A5B-2A52E2FB37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1" y="981076"/>
            <a:ext cx="9143999" cy="868363"/>
          </a:xfrm>
        </p:spPr>
        <p:txBody>
          <a:bodyPr/>
          <a:lstStyle/>
          <a:p>
            <a:r>
              <a:rPr lang="en-US" altLang="zh-CN" sz="4400" b="0" dirty="0">
                <a:ea typeface="思源黑体 CN Medium" panose="020B0600000000000000" pitchFamily="34" charset="-122"/>
                <a:cs typeface="Times New Roman" panose="02020603050405020304" pitchFamily="18" charset="0"/>
              </a:rPr>
              <a:t>IMAGE _OPTIONAL_HEADER</a:t>
            </a:r>
            <a:endParaRPr lang="zh-CN" altLang="en-US" b="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2027FAF-1D9C-4CD9-B691-F3BCFD114F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kern="0" dirty="0">
                <a:latin typeface="宋体" panose="02010600030101010101" pitchFamily="2" charset="-122"/>
                <a:cs typeface="华文黑体" pitchFamily="2" charset="-122"/>
              </a:rPr>
              <a:t>可选映像头</a:t>
            </a:r>
            <a:r>
              <a:rPr lang="en-US" altLang="zh-CN" kern="0" dirty="0">
                <a:latin typeface="宋体" panose="02010600030101010101" pitchFamily="2" charset="-122"/>
                <a:cs typeface="Times New Roman" panose="02020603050405020304" pitchFamily="18" charset="0"/>
              </a:rPr>
              <a:t>(IMAGE_ </a:t>
            </a:r>
            <a:r>
              <a:rPr lang="en-US" altLang="zh-CN" kern="0" dirty="0">
                <a:solidFill>
                  <a:srgbClr val="FF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OPTIONAL</a:t>
            </a:r>
            <a:r>
              <a:rPr lang="en-US" altLang="zh-CN" kern="0" dirty="0">
                <a:latin typeface="宋体" panose="02010600030101010101" pitchFamily="2" charset="-122"/>
                <a:cs typeface="Times New Roman" panose="02020603050405020304" pitchFamily="18" charset="0"/>
              </a:rPr>
              <a:t> _HEADER)</a:t>
            </a:r>
            <a:r>
              <a:rPr lang="zh-CN" altLang="en-US" kern="0" dirty="0">
                <a:latin typeface="宋体" panose="02010600030101010101" pitchFamily="2" charset="-122"/>
                <a:cs typeface="华文黑体" pitchFamily="2" charset="-122"/>
              </a:rPr>
              <a:t>结构中定义了更多的</a:t>
            </a:r>
            <a:r>
              <a:rPr lang="en-US" altLang="zh-CN" kern="0" dirty="0">
                <a:latin typeface="宋体" panose="02010600030101010101" pitchFamily="2" charset="-122"/>
                <a:cs typeface="Times New Roman" panose="02020603050405020304" pitchFamily="18" charset="0"/>
              </a:rPr>
              <a:t>PE</a:t>
            </a:r>
            <a:r>
              <a:rPr lang="zh-CN" altLang="en-US" kern="0" dirty="0">
                <a:latin typeface="宋体" panose="02010600030101010101" pitchFamily="2" charset="-122"/>
                <a:cs typeface="华文黑体" pitchFamily="2" charset="-122"/>
              </a:rPr>
              <a:t>文件数据</a:t>
            </a:r>
            <a:endParaRPr lang="en-US" altLang="zh-CN" kern="0" dirty="0">
              <a:latin typeface="宋体" panose="02010600030101010101" pitchFamily="2" charset="-122"/>
              <a:cs typeface="华文黑体" pitchFamily="2" charset="-122"/>
            </a:endParaRPr>
          </a:p>
          <a:p>
            <a:r>
              <a:rPr lang="en-US" altLang="zh-CN" kern="0" dirty="0">
                <a:latin typeface="宋体" panose="02010600030101010101" pitchFamily="2" charset="-122"/>
                <a:cs typeface="华文黑体" pitchFamily="2" charset="-122"/>
              </a:rPr>
              <a:t>IMAGE_</a:t>
            </a:r>
            <a:r>
              <a:rPr lang="en-US" altLang="zh-CN" kern="0" dirty="0">
                <a:solidFill>
                  <a:srgbClr val="FF0000"/>
                </a:solidFill>
                <a:latin typeface="宋体" panose="02010600030101010101" pitchFamily="2" charset="-122"/>
                <a:cs typeface="华文黑体" pitchFamily="2" charset="-122"/>
              </a:rPr>
              <a:t>FILE</a:t>
            </a:r>
            <a:r>
              <a:rPr lang="en-US" altLang="zh-CN" kern="0" dirty="0">
                <a:latin typeface="宋体" panose="02010600030101010101" pitchFamily="2" charset="-122"/>
                <a:cs typeface="华文黑体" pitchFamily="2" charset="-122"/>
              </a:rPr>
              <a:t>_HEADER</a:t>
            </a:r>
            <a:r>
              <a:rPr lang="zh-CN" altLang="en-US" kern="0" dirty="0">
                <a:latin typeface="宋体" panose="02010600030101010101" pitchFamily="2" charset="-122"/>
                <a:cs typeface="华文黑体" pitchFamily="2" charset="-122"/>
              </a:rPr>
              <a:t>和</a:t>
            </a:r>
            <a:r>
              <a:rPr lang="en-US" altLang="zh-CN" kern="0" dirty="0">
                <a:latin typeface="宋体" panose="02010600030101010101" pitchFamily="2" charset="-122"/>
                <a:cs typeface="华文黑体" pitchFamily="2" charset="-122"/>
              </a:rPr>
              <a:t>IMAGE_</a:t>
            </a:r>
            <a:r>
              <a:rPr lang="en-US" altLang="zh-CN" kern="0" dirty="0">
                <a:solidFill>
                  <a:srgbClr val="FF0000"/>
                </a:solidFill>
                <a:latin typeface="宋体" panose="02010600030101010101" pitchFamily="2" charset="-122"/>
                <a:cs typeface="华文黑体" pitchFamily="2" charset="-122"/>
              </a:rPr>
              <a:t>OPTIONAL</a:t>
            </a:r>
            <a:r>
              <a:rPr lang="en-US" altLang="zh-CN" kern="0" dirty="0">
                <a:latin typeface="宋体" panose="02010600030101010101" pitchFamily="2" charset="-122"/>
                <a:cs typeface="华文黑体" pitchFamily="2" charset="-122"/>
              </a:rPr>
              <a:t>_HEADER</a:t>
            </a:r>
            <a:r>
              <a:rPr lang="zh-CN" altLang="en-US" kern="0" dirty="0">
                <a:latin typeface="宋体" panose="02010600030101010101" pitchFamily="2" charset="-122"/>
                <a:cs typeface="华文黑体" pitchFamily="2" charset="-122"/>
              </a:rPr>
              <a:t>合在一起构成</a:t>
            </a:r>
            <a:r>
              <a:rPr lang="en-US" altLang="zh-CN" kern="0" dirty="0">
                <a:latin typeface="宋体" panose="02010600030101010101" pitchFamily="2" charset="-122"/>
                <a:cs typeface="华文黑体" pitchFamily="2" charset="-122"/>
              </a:rPr>
              <a:t>PE</a:t>
            </a:r>
            <a:r>
              <a:rPr lang="zh-CN" altLang="en-US" kern="0" dirty="0">
                <a:latin typeface="宋体" panose="02010600030101010101" pitchFamily="2" charset="-122"/>
                <a:cs typeface="华文黑体" pitchFamily="2" charset="-122"/>
              </a:rPr>
              <a:t>文件头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4088272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66AA71-8123-448A-BE21-46D9270249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4512" y="981076"/>
            <a:ext cx="8587818" cy="868363"/>
          </a:xfrm>
        </p:spPr>
        <p:txBody>
          <a:bodyPr/>
          <a:lstStyle/>
          <a:p>
            <a:r>
              <a:rPr lang="en-US" altLang="zh-CN" dirty="0"/>
              <a:t>IMAGE_OPTIONAL_HEADER</a:t>
            </a:r>
            <a:endParaRPr lang="zh-CN" altLang="en-US" dirty="0"/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FFFD1171-B4FC-461C-BE35-3C29362798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51878" y="1849439"/>
            <a:ext cx="9488244" cy="4344744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469D85D3-7993-456E-923A-470670FDA77B}"/>
              </a:ext>
            </a:extLst>
          </p:cNvPr>
          <p:cNvSpPr/>
          <p:nvPr/>
        </p:nvSpPr>
        <p:spPr>
          <a:xfrm>
            <a:off x="0" y="6393928"/>
            <a:ext cx="107142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https://docs.microsoft.com/en-us/windows/win32/api/winnt/ns-winnt-image_optional_header32</a:t>
            </a:r>
          </a:p>
        </p:txBody>
      </p:sp>
    </p:spTree>
    <p:extLst>
      <p:ext uri="{BB962C8B-B14F-4D97-AF65-F5344CB8AC3E}">
        <p14:creationId xmlns:p14="http://schemas.microsoft.com/office/powerpoint/2010/main" val="193745314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63FB7ED8-2C81-499B-9ADC-1A06B0034A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3803" y="394808"/>
            <a:ext cx="9684393" cy="6150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3683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721E61-0111-44C4-AEE9-115E1E4D98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6805" y="981076"/>
            <a:ext cx="8474697" cy="868363"/>
          </a:xfrm>
        </p:spPr>
        <p:txBody>
          <a:bodyPr/>
          <a:lstStyle/>
          <a:p>
            <a:r>
              <a:rPr lang="en-US" altLang="zh-CN" dirty="0"/>
              <a:t>IMAGE_OPTIONAL_HEADER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B83AB7F-4BE2-43BC-87BD-A7C466DDF4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CN" sz="2800" kern="0" dirty="0">
                <a:latin typeface="宋体" panose="02010600030101010101" pitchFamily="2" charset="-122"/>
                <a:cs typeface="Times New Roman" panose="02020603050405020304" pitchFamily="18" charset="0"/>
              </a:rPr>
              <a:t>Magic</a:t>
            </a:r>
            <a:r>
              <a:rPr lang="zh-CN" altLang="en-US" sz="2800" kern="0" dirty="0">
                <a:latin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2800" kern="0" dirty="0">
                <a:solidFill>
                  <a:srgbClr val="FF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WORD</a:t>
            </a:r>
            <a:r>
              <a:rPr lang="zh-CN" altLang="en-US" sz="2800" kern="0" dirty="0">
                <a:latin typeface="宋体" panose="02010600030101010101" pitchFamily="2" charset="-122"/>
                <a:cs typeface="Times New Roman" panose="02020603050405020304" pitchFamily="18" charset="0"/>
              </a:rPr>
              <a:t>）</a:t>
            </a:r>
            <a:r>
              <a:rPr lang="en-US" altLang="zh-CN" sz="2800" kern="0" dirty="0">
                <a:latin typeface="宋体" panose="02010600030101010101" pitchFamily="2" charset="-122"/>
                <a:cs typeface="Times New Roman" panose="02020603050405020304" pitchFamily="18" charset="0"/>
              </a:rPr>
              <a:t>:</a:t>
            </a:r>
            <a:r>
              <a:rPr lang="zh-CN" altLang="en-US" sz="2800" kern="0" dirty="0">
                <a:latin typeface="宋体" panose="02010600030101010101" pitchFamily="2" charset="-122"/>
                <a:cs typeface="华文黑体" pitchFamily="2" charset="-122"/>
              </a:rPr>
              <a:t>这是一个标记字，说明文件是</a:t>
            </a:r>
            <a:r>
              <a:rPr lang="en-US" altLang="zh-CN" sz="2800" kern="0" dirty="0">
                <a:latin typeface="宋体" panose="02010600030101010101" pitchFamily="2" charset="-122"/>
                <a:cs typeface="Times New Roman" panose="02020603050405020304" pitchFamily="18" charset="0"/>
              </a:rPr>
              <a:t>ROM</a:t>
            </a:r>
            <a:r>
              <a:rPr lang="zh-CN" altLang="en-US" sz="2800" kern="0" dirty="0">
                <a:latin typeface="宋体" panose="02010600030101010101" pitchFamily="2" charset="-122"/>
                <a:cs typeface="华文黑体" pitchFamily="2" charset="-122"/>
              </a:rPr>
              <a:t>映像</a:t>
            </a:r>
            <a:r>
              <a:rPr lang="en-US" altLang="zh-CN" sz="2800" kern="0" dirty="0">
                <a:latin typeface="宋体" panose="02010600030101010101" pitchFamily="2" charset="-122"/>
                <a:cs typeface="华文黑体" pitchFamily="2" charset="-122"/>
              </a:rPr>
              <a:t>(</a:t>
            </a:r>
            <a:r>
              <a:rPr lang="en-US" altLang="zh-CN" sz="2800" kern="0" dirty="0">
                <a:latin typeface="宋体" panose="02010600030101010101" pitchFamily="2" charset="-122"/>
                <a:cs typeface="Times New Roman" panose="02020603050405020304" pitchFamily="18" charset="0"/>
              </a:rPr>
              <a:t>0107h</a:t>
            </a:r>
            <a:r>
              <a:rPr lang="en-US" altLang="zh-CN" sz="2800" kern="0" dirty="0">
                <a:latin typeface="宋体" panose="02010600030101010101" pitchFamily="2" charset="-122"/>
                <a:cs typeface="华文黑体" pitchFamily="2" charset="-122"/>
              </a:rPr>
              <a:t>)</a:t>
            </a:r>
            <a:r>
              <a:rPr lang="zh-CN" altLang="en-US" sz="2800" kern="0" dirty="0">
                <a:latin typeface="宋体" panose="02010600030101010101" pitchFamily="2" charset="-122"/>
                <a:cs typeface="华文黑体" pitchFamily="2" charset="-122"/>
              </a:rPr>
              <a:t>还是普通可执行的映像</a:t>
            </a:r>
            <a:r>
              <a:rPr lang="en-US" altLang="zh-CN" sz="2800" kern="0" dirty="0">
                <a:latin typeface="宋体" panose="02010600030101010101" pitchFamily="2" charset="-122"/>
                <a:cs typeface="华文黑体" pitchFamily="2" charset="-122"/>
              </a:rPr>
              <a:t>(</a:t>
            </a:r>
            <a:r>
              <a:rPr lang="en-US" altLang="zh-CN" sz="2800" kern="0" dirty="0">
                <a:latin typeface="宋体" panose="02010600030101010101" pitchFamily="2" charset="-122"/>
                <a:cs typeface="Times New Roman" panose="02020603050405020304" pitchFamily="18" charset="0"/>
              </a:rPr>
              <a:t>010Bh )</a:t>
            </a:r>
          </a:p>
          <a:p>
            <a:pPr lvl="1"/>
            <a:r>
              <a:rPr lang="en-US" altLang="zh-CN" sz="2400" kern="0" dirty="0">
                <a:latin typeface="宋体" panose="02010600030101010101" pitchFamily="2" charset="-122"/>
                <a:cs typeface="Times New Roman" panose="02020603050405020304" pitchFamily="18" charset="0"/>
              </a:rPr>
              <a:t>010Bh</a:t>
            </a:r>
            <a:endParaRPr lang="en-US" altLang="zh-CN" sz="2400" kern="0" dirty="0">
              <a:latin typeface="宋体" panose="02010600030101010101" pitchFamily="2" charset="-122"/>
              <a:cs typeface="华文黑体" pitchFamily="2" charset="-122"/>
            </a:endParaRPr>
          </a:p>
          <a:p>
            <a:r>
              <a:rPr lang="en-US" altLang="zh-CN" sz="2800" kern="0" dirty="0" err="1">
                <a:latin typeface="宋体" panose="02010600030101010101" pitchFamily="2" charset="-122"/>
                <a:cs typeface="Times New Roman" panose="02020603050405020304" pitchFamily="18" charset="0"/>
              </a:rPr>
              <a:t>MajorLinkerVersion</a:t>
            </a:r>
            <a:r>
              <a:rPr lang="zh-CN" altLang="en-US" sz="2800" kern="0" dirty="0">
                <a:latin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2800" kern="0" dirty="0">
                <a:solidFill>
                  <a:srgbClr val="FF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BYTE</a:t>
            </a:r>
            <a:r>
              <a:rPr lang="zh-CN" altLang="en-US" sz="2800" kern="0" dirty="0">
                <a:latin typeface="宋体" panose="02010600030101010101" pitchFamily="2" charset="-122"/>
                <a:cs typeface="Times New Roman" panose="02020603050405020304" pitchFamily="18" charset="0"/>
              </a:rPr>
              <a:t>）</a:t>
            </a:r>
            <a:r>
              <a:rPr lang="en-US" altLang="zh-CN" sz="2800" kern="0" dirty="0">
                <a:latin typeface="宋体" panose="02010600030101010101" pitchFamily="2" charset="-122"/>
                <a:cs typeface="华文黑体" pitchFamily="2" charset="-122"/>
              </a:rPr>
              <a:t>:</a:t>
            </a:r>
            <a:r>
              <a:rPr lang="zh-CN" altLang="en-US" sz="2800" kern="0" dirty="0">
                <a:latin typeface="宋体" panose="02010600030101010101" pitchFamily="2" charset="-122"/>
                <a:cs typeface="华文黑体" pitchFamily="2" charset="-122"/>
              </a:rPr>
              <a:t>链接程序的主版本号</a:t>
            </a:r>
            <a:endParaRPr lang="en-US" altLang="zh-CN" sz="2800" kern="0" dirty="0">
              <a:latin typeface="宋体" panose="02010600030101010101" pitchFamily="2" charset="-122"/>
              <a:cs typeface="华文黑体" pitchFamily="2" charset="-122"/>
            </a:endParaRPr>
          </a:p>
          <a:p>
            <a:pPr lvl="1"/>
            <a:r>
              <a:rPr lang="en-US" altLang="zh-CN" sz="2400" kern="0" dirty="0">
                <a:latin typeface="宋体" panose="02010600030101010101" pitchFamily="2" charset="-122"/>
                <a:cs typeface="华文黑体" pitchFamily="2" charset="-122"/>
              </a:rPr>
              <a:t>05h</a:t>
            </a:r>
          </a:p>
          <a:p>
            <a:r>
              <a:rPr lang="en-US" altLang="zh-CN" sz="2800" kern="0" dirty="0" err="1">
                <a:latin typeface="宋体" panose="02010600030101010101" pitchFamily="2" charset="-122"/>
                <a:cs typeface="Times New Roman" panose="02020603050405020304" pitchFamily="18" charset="0"/>
              </a:rPr>
              <a:t>MinorLinkerVersion</a:t>
            </a:r>
            <a:r>
              <a:rPr lang="en-US" altLang="zh-CN" sz="2800" kern="0" dirty="0">
                <a:latin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800" kern="0" dirty="0">
                <a:solidFill>
                  <a:srgbClr val="FF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BYTE</a:t>
            </a:r>
            <a:r>
              <a:rPr lang="en-US" altLang="zh-CN" sz="2800" kern="0" dirty="0">
                <a:latin typeface="宋体" panose="02010600030101010101" pitchFamily="2" charset="-122"/>
                <a:cs typeface="Times New Roman" panose="02020603050405020304" pitchFamily="18" charset="0"/>
              </a:rPr>
              <a:t>):</a:t>
            </a:r>
            <a:r>
              <a:rPr lang="zh-CN" altLang="en-US" sz="2800" kern="0" dirty="0">
                <a:latin typeface="宋体" panose="02010600030101010101" pitchFamily="2" charset="-122"/>
                <a:cs typeface="华文黑体" pitchFamily="2" charset="-122"/>
              </a:rPr>
              <a:t>链接程序的次版本号</a:t>
            </a:r>
            <a:endParaRPr lang="en-US" altLang="zh-CN" sz="2800" kern="0" dirty="0">
              <a:latin typeface="宋体" panose="02010600030101010101" pitchFamily="2" charset="-122"/>
              <a:cs typeface="华文黑体" pitchFamily="2" charset="-122"/>
            </a:endParaRPr>
          </a:p>
          <a:p>
            <a:pPr lvl="1"/>
            <a:r>
              <a:rPr lang="en-US" altLang="zh-CN" sz="2400" kern="0" dirty="0">
                <a:latin typeface="宋体" panose="02010600030101010101" pitchFamily="2" charset="-122"/>
              </a:rPr>
              <a:t>0Ch</a:t>
            </a:r>
            <a:endParaRPr lang="zh-CN" altLang="en-US" sz="2400" dirty="0">
              <a:latin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0976939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0E77EF-5B2B-4986-A4AC-8DD9777527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0817" y="981076"/>
            <a:ext cx="8587819" cy="868363"/>
          </a:xfrm>
        </p:spPr>
        <p:txBody>
          <a:bodyPr/>
          <a:lstStyle/>
          <a:p>
            <a:r>
              <a:rPr lang="en-US" altLang="zh-CN" dirty="0"/>
              <a:t>IMAGE_OPTIONAL_HEADER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82167B4-D416-4172-B379-3533EE71F4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/>
              <a:t>SizeOfCode</a:t>
            </a:r>
            <a:r>
              <a:rPr lang="en-US" altLang="zh-CN" dirty="0"/>
              <a:t>(</a:t>
            </a:r>
            <a:r>
              <a:rPr lang="en-US" altLang="zh-CN" dirty="0">
                <a:solidFill>
                  <a:srgbClr val="FF0000"/>
                </a:solidFill>
              </a:rPr>
              <a:t>DWORD</a:t>
            </a:r>
            <a:r>
              <a:rPr lang="en-US" altLang="zh-CN" dirty="0"/>
              <a:t>)</a:t>
            </a:r>
            <a:r>
              <a:rPr lang="zh-CN" altLang="en-US" dirty="0"/>
              <a:t>：代码段的大小</a:t>
            </a:r>
            <a:endParaRPr lang="en-US" altLang="zh-CN" dirty="0"/>
          </a:p>
          <a:p>
            <a:pPr lvl="1"/>
            <a:r>
              <a:rPr lang="en-US" altLang="zh-CN" dirty="0"/>
              <a:t>00000200h</a:t>
            </a:r>
          </a:p>
          <a:p>
            <a:r>
              <a:rPr lang="en-US" altLang="zh-CN" dirty="0" err="1"/>
              <a:t>SizeOflnitializedData</a:t>
            </a:r>
            <a:r>
              <a:rPr lang="en-US" altLang="zh-CN" dirty="0"/>
              <a:t>(</a:t>
            </a:r>
            <a:r>
              <a:rPr lang="en-US" altLang="zh-CN" dirty="0">
                <a:solidFill>
                  <a:srgbClr val="FF0000"/>
                </a:solidFill>
              </a:rPr>
              <a:t>DWORD</a:t>
            </a:r>
            <a:r>
              <a:rPr lang="en-US" altLang="zh-CN" dirty="0"/>
              <a:t>): </a:t>
            </a:r>
            <a:r>
              <a:rPr lang="zh-CN" altLang="en-US" dirty="0"/>
              <a:t>已初始化数据块的大小：</a:t>
            </a:r>
            <a:r>
              <a:rPr lang="en-US" altLang="zh-CN" dirty="0"/>
              <a:t>00000400h</a:t>
            </a:r>
          </a:p>
          <a:p>
            <a:r>
              <a:rPr lang="en-US" altLang="zh-CN" dirty="0" err="1"/>
              <a:t>SizeOfUninitializedData</a:t>
            </a:r>
            <a:r>
              <a:rPr lang="en-US" altLang="zh-CN" dirty="0"/>
              <a:t>(</a:t>
            </a:r>
            <a:r>
              <a:rPr lang="en-US" altLang="zh-CN" dirty="0">
                <a:solidFill>
                  <a:srgbClr val="FF0000"/>
                </a:solidFill>
              </a:rPr>
              <a:t>DWORD</a:t>
            </a:r>
            <a:r>
              <a:rPr lang="en-US" altLang="zh-CN" dirty="0"/>
              <a:t>):</a:t>
            </a:r>
            <a:r>
              <a:rPr lang="zh-CN" altLang="en-US" dirty="0"/>
              <a:t>未初始化数据块的大小：</a:t>
            </a:r>
            <a:r>
              <a:rPr lang="en-US" altLang="zh-CN" dirty="0"/>
              <a:t>00000000h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216835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8874A0-5C7F-4C7A-A6D1-D897C1C78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IMAGE_OPTIONAL_HEADER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F093F4E-B622-4BC6-BE80-F588ABF026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 err="1">
                <a:solidFill>
                  <a:srgbClr val="FF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AddressOfEntryPoint</a:t>
            </a:r>
            <a:r>
              <a:rPr lang="zh-CN" altLang="en-US" dirty="0">
                <a:solidFill>
                  <a:srgbClr val="FF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dirty="0">
                <a:solidFill>
                  <a:srgbClr val="FF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DWORD</a:t>
            </a:r>
            <a:r>
              <a:rPr lang="zh-CN" altLang="en-US" dirty="0">
                <a:solidFill>
                  <a:srgbClr val="FF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）</a:t>
            </a:r>
            <a:r>
              <a:rPr lang="zh-CN" altLang="en-US" dirty="0">
                <a:latin typeface="宋体" panose="02010600030101010101" pitchFamily="2" charset="-122"/>
                <a:cs typeface="Times New Roman" panose="02020603050405020304" pitchFamily="18" charset="0"/>
              </a:rPr>
              <a:t>程序执行的入口</a:t>
            </a:r>
            <a:r>
              <a:rPr lang="en-US" altLang="zh-CN" dirty="0">
                <a:latin typeface="宋体" panose="02010600030101010101" pitchFamily="2" charset="-122"/>
                <a:cs typeface="Times New Roman" panose="02020603050405020304" pitchFamily="18" charset="0"/>
              </a:rPr>
              <a:t>RVA</a:t>
            </a:r>
            <a:r>
              <a:rPr lang="zh-CN" altLang="en-US" dirty="0">
                <a:latin typeface="宋体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en-US" altLang="zh-CN" dirty="0">
                <a:latin typeface="宋体" panose="02010600030101010101" pitchFamily="2" charset="-122"/>
                <a:cs typeface="Times New Roman" panose="02020603050405020304" pitchFamily="18" charset="0"/>
              </a:rPr>
              <a:t>00001000h</a:t>
            </a:r>
          </a:p>
          <a:p>
            <a:r>
              <a:rPr lang="en-US" altLang="zh-CN" dirty="0" err="1">
                <a:latin typeface="宋体" panose="02010600030101010101" pitchFamily="2" charset="-122"/>
                <a:cs typeface="Times New Roman" panose="02020603050405020304" pitchFamily="18" charset="0"/>
              </a:rPr>
              <a:t>BaseOfCode</a:t>
            </a:r>
            <a:r>
              <a:rPr lang="zh-CN" altLang="en-US" dirty="0">
                <a:solidFill>
                  <a:srgbClr val="FF0000"/>
                </a:solidFill>
                <a:latin typeface="宋体" panose="02010600030101010101" pitchFamily="2" charset="-122"/>
              </a:rPr>
              <a:t> （</a:t>
            </a:r>
            <a:r>
              <a:rPr lang="en-US" altLang="zh-CN" dirty="0">
                <a:solidFill>
                  <a:srgbClr val="FF0000"/>
                </a:solidFill>
                <a:latin typeface="宋体" panose="02010600030101010101" pitchFamily="2" charset="-122"/>
              </a:rPr>
              <a:t>DWORD</a:t>
            </a:r>
            <a:r>
              <a:rPr lang="zh-CN" altLang="en-US" dirty="0">
                <a:solidFill>
                  <a:srgbClr val="FF0000"/>
                </a:solidFill>
                <a:latin typeface="宋体" panose="02010600030101010101" pitchFamily="2" charset="-122"/>
              </a:rPr>
              <a:t>）</a:t>
            </a:r>
            <a:r>
              <a:rPr lang="zh-CN" altLang="en-US" dirty="0">
                <a:latin typeface="宋体" panose="02010600030101010101" pitchFamily="2" charset="-122"/>
                <a:cs typeface="Times New Roman" panose="02020603050405020304" pitchFamily="18" charset="0"/>
              </a:rPr>
              <a:t>代码段的起始</a:t>
            </a:r>
            <a:r>
              <a:rPr lang="en-US" altLang="zh-CN" dirty="0">
                <a:latin typeface="宋体" panose="02010600030101010101" pitchFamily="2" charset="-122"/>
                <a:cs typeface="Times New Roman" panose="02020603050405020304" pitchFamily="18" charset="0"/>
              </a:rPr>
              <a:t>RVA</a:t>
            </a:r>
            <a:r>
              <a:rPr lang="zh-CN" altLang="en-US" dirty="0">
                <a:latin typeface="宋体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en-US" altLang="zh-CN" dirty="0">
                <a:latin typeface="宋体" panose="02010600030101010101" pitchFamily="2" charset="-122"/>
                <a:cs typeface="Times New Roman" panose="02020603050405020304" pitchFamily="18" charset="0"/>
              </a:rPr>
              <a:t>00001000h</a:t>
            </a:r>
          </a:p>
          <a:p>
            <a:r>
              <a:rPr lang="en-US" altLang="zh-CN" dirty="0" err="1">
                <a:latin typeface="宋体" panose="02010600030101010101" pitchFamily="2" charset="-122"/>
                <a:cs typeface="Times New Roman" panose="02020603050405020304" pitchFamily="18" charset="0"/>
              </a:rPr>
              <a:t>BaseOfData</a:t>
            </a:r>
            <a:r>
              <a:rPr lang="zh-CN" altLang="en-US" dirty="0">
                <a:solidFill>
                  <a:srgbClr val="FF0000"/>
                </a:solidFill>
                <a:latin typeface="宋体" panose="02010600030101010101" pitchFamily="2" charset="-122"/>
              </a:rPr>
              <a:t> （</a:t>
            </a:r>
            <a:r>
              <a:rPr lang="en-US" altLang="zh-CN" dirty="0">
                <a:solidFill>
                  <a:srgbClr val="FF0000"/>
                </a:solidFill>
                <a:latin typeface="宋体" panose="02010600030101010101" pitchFamily="2" charset="-122"/>
              </a:rPr>
              <a:t>DWORD</a:t>
            </a:r>
            <a:r>
              <a:rPr lang="zh-CN" altLang="en-US" dirty="0">
                <a:solidFill>
                  <a:srgbClr val="FF0000"/>
                </a:solidFill>
                <a:latin typeface="宋体" panose="02010600030101010101" pitchFamily="2" charset="-122"/>
              </a:rPr>
              <a:t>）</a:t>
            </a:r>
            <a:r>
              <a:rPr lang="zh-CN" altLang="en-US" dirty="0">
                <a:latin typeface="宋体" panose="02010600030101010101" pitchFamily="2" charset="-122"/>
                <a:cs typeface="Times New Roman" panose="02020603050405020304" pitchFamily="18" charset="0"/>
              </a:rPr>
              <a:t>数据段的起始</a:t>
            </a:r>
            <a:r>
              <a:rPr lang="en-US" altLang="zh-CN" dirty="0">
                <a:latin typeface="宋体" panose="02010600030101010101" pitchFamily="2" charset="-122"/>
                <a:cs typeface="Times New Roman" panose="02020603050405020304" pitchFamily="18" charset="0"/>
              </a:rPr>
              <a:t>RVA</a:t>
            </a:r>
            <a:r>
              <a:rPr lang="zh-CN" altLang="en-US" dirty="0">
                <a:latin typeface="宋体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en-US" altLang="zh-CN" dirty="0">
                <a:latin typeface="宋体" panose="02010600030101010101" pitchFamily="2" charset="-122"/>
                <a:cs typeface="Times New Roman" panose="02020603050405020304" pitchFamily="18" charset="0"/>
              </a:rPr>
              <a:t>00002000h</a:t>
            </a:r>
          </a:p>
          <a:p>
            <a:r>
              <a:rPr lang="en-US" altLang="zh-CN" b="1" dirty="0" err="1">
                <a:solidFill>
                  <a:srgbClr val="FF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ImageBase</a:t>
            </a:r>
            <a:r>
              <a:rPr lang="zh-CN" altLang="en-US" dirty="0">
                <a:solidFill>
                  <a:srgbClr val="FF0000"/>
                </a:solidFill>
                <a:latin typeface="宋体" panose="02010600030101010101" pitchFamily="2" charset="-122"/>
              </a:rPr>
              <a:t> （</a:t>
            </a:r>
            <a:r>
              <a:rPr lang="en-US" altLang="zh-CN" dirty="0">
                <a:solidFill>
                  <a:srgbClr val="FF0000"/>
                </a:solidFill>
                <a:latin typeface="宋体" panose="02010600030101010101" pitchFamily="2" charset="-122"/>
              </a:rPr>
              <a:t>DWORD</a:t>
            </a:r>
            <a:r>
              <a:rPr lang="zh-CN" altLang="en-US" dirty="0">
                <a:solidFill>
                  <a:srgbClr val="FF0000"/>
                </a:solidFill>
                <a:latin typeface="宋体" panose="02010600030101010101" pitchFamily="2" charset="-122"/>
              </a:rPr>
              <a:t>）</a:t>
            </a:r>
            <a:r>
              <a:rPr lang="zh-CN" altLang="en-US" dirty="0">
                <a:latin typeface="宋体" panose="02010600030101010101" pitchFamily="2" charset="-122"/>
                <a:cs typeface="Times New Roman" panose="02020603050405020304" pitchFamily="18" charset="0"/>
              </a:rPr>
              <a:t>文件在内存中的载入地址</a:t>
            </a:r>
            <a:endParaRPr lang="en-US" altLang="zh-CN" dirty="0">
              <a:latin typeface="宋体" panose="02010600030101010101" pitchFamily="2" charset="-122"/>
              <a:cs typeface="Times New Roman" panose="02020603050405020304" pitchFamily="18" charset="0"/>
            </a:endParaRPr>
          </a:p>
          <a:p>
            <a:pPr lvl="1"/>
            <a:r>
              <a:rPr lang="en-US" altLang="zh-CN" dirty="0">
                <a:latin typeface="宋体" panose="02010600030101010101" pitchFamily="2" charset="-122"/>
                <a:cs typeface="Times New Roman" panose="02020603050405020304" pitchFamily="18" charset="0"/>
              </a:rPr>
              <a:t>00400000h</a:t>
            </a:r>
            <a:endParaRPr lang="zh-CN" altLang="en-US" dirty="0">
              <a:latin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783029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DCBEB5-B2F6-487F-8B14-DDD9B6C2D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IMAGE_OPTIONAL_HEADER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29D137E-CB58-4973-ADAF-880B8C0F32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/>
              <a:t>SectionAlignment</a:t>
            </a:r>
            <a:r>
              <a:rPr lang="en-US" altLang="zh-CN" dirty="0"/>
              <a:t>(</a:t>
            </a:r>
            <a:r>
              <a:rPr lang="en-US" altLang="zh-CN" dirty="0">
                <a:solidFill>
                  <a:srgbClr val="FF0000"/>
                </a:solidFill>
              </a:rPr>
              <a:t>DWORD</a:t>
            </a:r>
            <a:r>
              <a:rPr lang="en-US" altLang="zh-CN" dirty="0"/>
              <a:t>)</a:t>
            </a:r>
            <a:r>
              <a:rPr lang="zh-CN" altLang="en-US" dirty="0"/>
              <a:t>：内存上区块间的对齐大小</a:t>
            </a:r>
            <a:endParaRPr lang="en-US" altLang="zh-CN" dirty="0"/>
          </a:p>
          <a:p>
            <a:pPr lvl="1"/>
            <a:r>
              <a:rPr lang="en-US" altLang="zh-CN" sz="2800" dirty="0">
                <a:solidFill>
                  <a:srgbClr val="FF0000"/>
                </a:solidFill>
              </a:rPr>
              <a:t>00001000h</a:t>
            </a:r>
          </a:p>
          <a:p>
            <a:pPr lvl="1"/>
            <a:r>
              <a:rPr lang="zh-CN" altLang="en-US" sz="2800" dirty="0">
                <a:solidFill>
                  <a:srgbClr val="FF0000"/>
                </a:solidFill>
              </a:rPr>
              <a:t>多少字节？</a:t>
            </a:r>
            <a:endParaRPr lang="en-US" altLang="zh-CN" sz="2800" dirty="0">
              <a:solidFill>
                <a:srgbClr val="FF0000"/>
              </a:solidFill>
            </a:endParaRPr>
          </a:p>
          <a:p>
            <a:r>
              <a:rPr lang="en-US" altLang="zh-CN" dirty="0" err="1"/>
              <a:t>FileAlignment</a:t>
            </a:r>
            <a:r>
              <a:rPr lang="en-US" altLang="zh-CN" dirty="0"/>
              <a:t>(DWORD):</a:t>
            </a:r>
            <a:r>
              <a:rPr lang="zh-CN" altLang="en-US" dirty="0"/>
              <a:t>硬盘上区块间的对齐大小</a:t>
            </a:r>
            <a:endParaRPr lang="en-US" altLang="zh-CN" dirty="0"/>
          </a:p>
          <a:p>
            <a:pPr lvl="1"/>
            <a:r>
              <a:rPr lang="en-US" altLang="zh-CN" sz="2800" dirty="0">
                <a:solidFill>
                  <a:srgbClr val="FF0000"/>
                </a:solidFill>
              </a:rPr>
              <a:t>00000200h</a:t>
            </a:r>
          </a:p>
          <a:p>
            <a:pPr lvl="1"/>
            <a:r>
              <a:rPr lang="zh-CN" altLang="en-US" sz="2800" dirty="0">
                <a:solidFill>
                  <a:srgbClr val="FF0000"/>
                </a:solidFill>
              </a:rPr>
              <a:t>多少字节？</a:t>
            </a:r>
          </a:p>
        </p:txBody>
      </p:sp>
    </p:spTree>
    <p:extLst>
      <p:ext uri="{BB962C8B-B14F-4D97-AF65-F5344CB8AC3E}">
        <p14:creationId xmlns:p14="http://schemas.microsoft.com/office/powerpoint/2010/main" val="365364364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A477342-0052-4B73-9E46-DD2E3064DE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3138" y="1550377"/>
            <a:ext cx="7440246" cy="4890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48384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5597D94-29A7-4C77-B952-F15AF05B43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3416" y="1819654"/>
            <a:ext cx="8165167" cy="4590772"/>
          </a:xfrm>
        </p:spPr>
        <p:txBody>
          <a:bodyPr>
            <a:normAutofit lnSpcReduction="10000"/>
          </a:bodyPr>
          <a:lstStyle/>
          <a:p>
            <a:r>
              <a:rPr lang="en-US" altLang="zh-CN" dirty="0" err="1">
                <a:latin typeface="宋体" panose="02010600030101010101" pitchFamily="2" charset="-122"/>
                <a:cs typeface="Times New Roman" panose="02020603050405020304" pitchFamily="18" charset="0"/>
              </a:rPr>
              <a:t>MajorOperatingSystemVersion</a:t>
            </a:r>
            <a:r>
              <a:rPr lang="zh-CN" altLang="en-US" dirty="0">
                <a:latin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dirty="0">
                <a:solidFill>
                  <a:srgbClr val="FF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WORD</a:t>
            </a:r>
            <a:r>
              <a:rPr lang="zh-CN" altLang="en-US" dirty="0">
                <a:latin typeface="宋体" panose="02010600030101010101" pitchFamily="2" charset="-122"/>
                <a:cs typeface="Times New Roman" panose="02020603050405020304" pitchFamily="18" charset="0"/>
              </a:rPr>
              <a:t>）</a:t>
            </a:r>
            <a:endParaRPr lang="en-US" altLang="zh-CN" dirty="0">
              <a:latin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dirty="0" err="1">
                <a:latin typeface="宋体" panose="02010600030101010101" pitchFamily="2" charset="-122"/>
                <a:cs typeface="Times New Roman" panose="02020603050405020304" pitchFamily="18" charset="0"/>
              </a:rPr>
              <a:t>MinorOperatingSystemVersion</a:t>
            </a:r>
            <a:r>
              <a:rPr lang="zh-CN" altLang="en-US" dirty="0">
                <a:latin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dirty="0">
                <a:solidFill>
                  <a:srgbClr val="FF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WORD</a:t>
            </a:r>
            <a:r>
              <a:rPr lang="zh-CN" altLang="en-US" dirty="0">
                <a:latin typeface="宋体" panose="02010600030101010101" pitchFamily="2" charset="-122"/>
                <a:cs typeface="Times New Roman" panose="02020603050405020304" pitchFamily="18" charset="0"/>
              </a:rPr>
              <a:t>）</a:t>
            </a:r>
            <a:endParaRPr lang="en-US" altLang="zh-CN" dirty="0">
              <a:latin typeface="宋体" panose="02010600030101010101" pitchFamily="2" charset="-122"/>
              <a:cs typeface="Times New Roman" panose="02020603050405020304" pitchFamily="18" charset="0"/>
            </a:endParaRPr>
          </a:p>
          <a:p>
            <a:pPr lvl="1"/>
            <a:r>
              <a:rPr lang="en-US" altLang="zh-CN" dirty="0">
                <a:latin typeface="宋体" panose="02010600030101010101" pitchFamily="2" charset="-122"/>
                <a:cs typeface="Times New Roman" panose="02020603050405020304" pitchFamily="18" charset="0"/>
              </a:rPr>
              <a:t>PE</a:t>
            </a:r>
            <a:r>
              <a:rPr lang="zh-CN" altLang="en-US" dirty="0">
                <a:latin typeface="宋体" panose="02010600030101010101" pitchFamily="2" charset="-122"/>
                <a:cs typeface="Times New Roman" panose="02020603050405020304" pitchFamily="18" charset="0"/>
              </a:rPr>
              <a:t>文件执行所需要的</a:t>
            </a:r>
            <a:r>
              <a:rPr lang="en-US" altLang="zh-CN" dirty="0">
                <a:latin typeface="宋体" panose="02010600030101010101" pitchFamily="2" charset="-122"/>
                <a:cs typeface="Times New Roman" panose="02020603050405020304" pitchFamily="18" charset="0"/>
              </a:rPr>
              <a:t>Windows</a:t>
            </a:r>
            <a:r>
              <a:rPr lang="zh-CN" altLang="en-US" dirty="0">
                <a:latin typeface="宋体" panose="02010600030101010101" pitchFamily="2" charset="-122"/>
                <a:cs typeface="Times New Roman" panose="02020603050405020304" pitchFamily="18" charset="0"/>
              </a:rPr>
              <a:t>系统最低版本号</a:t>
            </a:r>
            <a:endParaRPr lang="en-US" altLang="zh-CN" dirty="0">
              <a:latin typeface="宋体" panose="02010600030101010101" pitchFamily="2" charset="-122"/>
              <a:cs typeface="Times New Roman" panose="02020603050405020304" pitchFamily="18" charset="0"/>
            </a:endParaRPr>
          </a:p>
          <a:p>
            <a:pPr lvl="1"/>
            <a:r>
              <a:rPr lang="en-US" altLang="zh-CN" dirty="0">
                <a:latin typeface="宋体" panose="02010600030101010101" pitchFamily="2" charset="-122"/>
                <a:cs typeface="Times New Roman" panose="02020603050405020304" pitchFamily="18" charset="0"/>
              </a:rPr>
              <a:t>0004</a:t>
            </a:r>
            <a:r>
              <a:rPr lang="zh-CN" altLang="en-US" dirty="0">
                <a:latin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dirty="0">
                <a:latin typeface="宋体" panose="02010600030101010101" pitchFamily="2" charset="-122"/>
                <a:cs typeface="Times New Roman" panose="02020603050405020304" pitchFamily="18" charset="0"/>
              </a:rPr>
              <a:t>0000</a:t>
            </a:r>
          </a:p>
          <a:p>
            <a:pPr lvl="1"/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</a:t>
            </a:r>
            <a:r>
              <a:rPr lang="zh-CN" altLang="zh-CN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indows 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NT </a:t>
            </a:r>
            <a:r>
              <a:rPr lang="zh-CN" altLang="zh-CN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的内部版本号是 </a:t>
            </a:r>
            <a:r>
              <a:rPr lang="zh-CN" altLang="zh-CN" dirty="0">
                <a:solidFill>
                  <a:srgbClr val="8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4.0</a:t>
            </a:r>
            <a:endParaRPr lang="en-US" altLang="zh-CN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altLang="zh-CN" dirty="0">
                <a:solidFill>
                  <a:srgbClr val="8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</a:t>
            </a:r>
            <a:r>
              <a:rPr lang="zh-CN" altLang="zh-CN" dirty="0">
                <a:solidFill>
                  <a:srgbClr val="8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in2000是5.0</a:t>
            </a:r>
            <a:r>
              <a:rPr lang="zh-CN" altLang="en-US" dirty="0">
                <a:solidFill>
                  <a:srgbClr val="8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、</a:t>
            </a:r>
            <a:r>
              <a:rPr lang="en-US" altLang="zh-CN" dirty="0">
                <a:solidFill>
                  <a:srgbClr val="8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XP</a:t>
            </a:r>
            <a:r>
              <a:rPr lang="zh-CN" altLang="en-US" dirty="0">
                <a:solidFill>
                  <a:srgbClr val="8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是</a:t>
            </a:r>
            <a:r>
              <a:rPr lang="en-US" altLang="zh-CN" dirty="0">
                <a:solidFill>
                  <a:srgbClr val="8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5.1</a:t>
            </a:r>
            <a:r>
              <a:rPr lang="zh-CN" altLang="en-US" dirty="0">
                <a:solidFill>
                  <a:srgbClr val="8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、</a:t>
            </a:r>
            <a:r>
              <a:rPr lang="en-US" altLang="zh-CN" dirty="0">
                <a:solidFill>
                  <a:srgbClr val="8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Vista</a:t>
            </a:r>
            <a:r>
              <a:rPr lang="zh-CN" altLang="en-US" dirty="0">
                <a:solidFill>
                  <a:srgbClr val="8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是</a:t>
            </a:r>
            <a:r>
              <a:rPr lang="en-US" altLang="zh-CN" dirty="0">
                <a:solidFill>
                  <a:srgbClr val="8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6.0</a:t>
            </a:r>
            <a:r>
              <a:rPr lang="zh-CN" altLang="en-US" dirty="0">
                <a:solidFill>
                  <a:srgbClr val="8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、</a:t>
            </a:r>
            <a:r>
              <a:rPr lang="en-US" altLang="zh-CN" dirty="0">
                <a:solidFill>
                  <a:srgbClr val="8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Win7</a:t>
            </a:r>
            <a:r>
              <a:rPr lang="zh-CN" altLang="en-US" dirty="0">
                <a:solidFill>
                  <a:srgbClr val="8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是</a:t>
            </a:r>
            <a:r>
              <a:rPr lang="en-US" altLang="zh-CN" dirty="0">
                <a:solidFill>
                  <a:srgbClr val="8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6.1</a:t>
            </a:r>
            <a:r>
              <a:rPr lang="zh-CN" altLang="en-US" dirty="0">
                <a:solidFill>
                  <a:srgbClr val="8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、</a:t>
            </a:r>
            <a:r>
              <a:rPr lang="en-US" altLang="zh-CN" dirty="0">
                <a:solidFill>
                  <a:srgbClr val="8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Win8</a:t>
            </a:r>
            <a:r>
              <a:rPr lang="zh-CN" altLang="en-US" dirty="0">
                <a:solidFill>
                  <a:srgbClr val="8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是</a:t>
            </a:r>
            <a:r>
              <a:rPr lang="en-US" altLang="zh-CN" dirty="0">
                <a:solidFill>
                  <a:srgbClr val="8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6.2</a:t>
            </a:r>
            <a:r>
              <a:rPr lang="zh-CN" altLang="en-US" dirty="0">
                <a:solidFill>
                  <a:srgbClr val="8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、</a:t>
            </a:r>
            <a:r>
              <a:rPr lang="en-US" altLang="zh-CN" dirty="0">
                <a:solidFill>
                  <a:srgbClr val="8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Win10</a:t>
            </a:r>
            <a:r>
              <a:rPr lang="zh-CN" altLang="en-US" dirty="0">
                <a:solidFill>
                  <a:srgbClr val="8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是</a:t>
            </a:r>
            <a:r>
              <a:rPr lang="en-US" altLang="zh-CN" dirty="0">
                <a:solidFill>
                  <a:srgbClr val="8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10.0</a:t>
            </a:r>
            <a:r>
              <a:rPr lang="zh-CN" altLang="en-US" dirty="0">
                <a:solidFill>
                  <a:srgbClr val="8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、</a:t>
            </a:r>
            <a:r>
              <a:rPr lang="en-US" altLang="zh-CN" dirty="0">
                <a:solidFill>
                  <a:srgbClr val="8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Win11</a:t>
            </a:r>
            <a:r>
              <a:rPr lang="zh-CN" altLang="en-US" dirty="0">
                <a:solidFill>
                  <a:srgbClr val="8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是</a:t>
            </a:r>
            <a:r>
              <a:rPr lang="en-US" altLang="zh-CN" dirty="0">
                <a:solidFill>
                  <a:srgbClr val="8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10.0</a:t>
            </a:r>
          </a:p>
          <a:p>
            <a:pPr marL="457200" lvl="1" indent="0">
              <a:buNone/>
            </a:pPr>
            <a:r>
              <a:rPr lang="zh-CN" altLang="zh-CN" sz="800" dirty="0"/>
              <a:t> </a:t>
            </a:r>
            <a:endParaRPr lang="zh-CN" altLang="zh-CN" sz="6000" dirty="0">
              <a:latin typeface="Arial" panose="020B0604020202020204" pitchFamily="34" charset="0"/>
            </a:endParaRPr>
          </a:p>
          <a:p>
            <a:pPr lvl="1"/>
            <a:endParaRPr lang="en-US" altLang="zh-CN" dirty="0">
              <a:latin typeface="宋体" panose="02010600030101010101" pitchFamily="2" charset="-122"/>
              <a:cs typeface="Times New Roman" panose="02020603050405020304" pitchFamily="18" charset="0"/>
            </a:endParaRPr>
          </a:p>
          <a:p>
            <a:pPr lvl="1"/>
            <a:endParaRPr lang="zh-CN" altLang="en-US" dirty="0">
              <a:latin typeface="宋体" panose="02010600030101010101" pitchFamily="2" charset="-122"/>
            </a:endParaRP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9158EE1A-2139-42FC-931D-D5F1F0E15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28688"/>
            <a:ext cx="10515600" cy="762000"/>
          </a:xfrm>
        </p:spPr>
        <p:txBody>
          <a:bodyPr/>
          <a:lstStyle/>
          <a:p>
            <a:r>
              <a:rPr lang="en-US" altLang="zh-CN" dirty="0"/>
              <a:t>IMAGE_OPTIONAL_HEADER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243772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5C0A942A-2FB3-48F7-8756-66D855EDBB8A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219200" y="635000"/>
            <a:ext cx="97536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Windows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系统可执行文件的格式是</a:t>
            </a:r>
            <a:r>
              <a:rPr lang="zh-CN" altLang="en-US" sz="2600" dirty="0">
                <a:solidFill>
                  <a:srgbClr val="639EF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 </a:t>
            </a:r>
            <a:r>
              <a:rPr lang="en-US" altLang="zh-CN" sz="2600" dirty="0">
                <a:solidFill>
                  <a:srgbClr val="639EF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[</a:t>
            </a:r>
            <a:r>
              <a:rPr lang="zh-CN" altLang="en-US" sz="2600" dirty="0">
                <a:solidFill>
                  <a:srgbClr val="639EF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填空</a:t>
            </a:r>
            <a:r>
              <a:rPr lang="en-US" altLang="zh-CN" sz="2600" dirty="0">
                <a:solidFill>
                  <a:srgbClr val="639EF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1]</a:t>
            </a:r>
            <a:r>
              <a:rPr lang="zh-CN" altLang="en-US" sz="2600" dirty="0"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，</a:t>
            </a:r>
            <a:r>
              <a:rPr lang="en-US" altLang="zh-CN" sz="2600" dirty="0"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Linux</a:t>
            </a:r>
            <a:r>
              <a:rPr lang="zh-CN" altLang="en-US" sz="2600" dirty="0"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系统可执行文件的格式是</a:t>
            </a:r>
            <a:r>
              <a:rPr lang="zh-CN" altLang="en-US" sz="2600" dirty="0">
                <a:solidFill>
                  <a:srgbClr val="639EF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 </a:t>
            </a:r>
            <a:r>
              <a:rPr lang="en-US" altLang="zh-CN" sz="2600" dirty="0">
                <a:solidFill>
                  <a:srgbClr val="639EF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[</a:t>
            </a:r>
            <a:r>
              <a:rPr lang="zh-CN" altLang="en-US" sz="2600" dirty="0">
                <a:solidFill>
                  <a:srgbClr val="639EF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填空</a:t>
            </a:r>
            <a:r>
              <a:rPr lang="en-US" altLang="zh-CN" sz="2600" dirty="0">
                <a:solidFill>
                  <a:srgbClr val="639EF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2]</a:t>
            </a:r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  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EA9E70D5-BB1C-449F-8900-C8CDA2C0FF55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89154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作答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608FCC6D-08AA-4FD3-BD10-E5B55C2765ED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0" y="0"/>
            <a:ext cx="12192000" cy="635000"/>
            <a:chOff x="0" y="31102"/>
            <a:chExt cx="12192000" cy="635000"/>
          </a:xfrm>
        </p:grpSpPr>
        <p:sp>
          <p:nvSpPr>
            <p:cNvPr id="8" name="TitleBackground">
              <a:extLst>
                <a:ext uri="{FF2B5EF4-FFF2-40B4-BE49-F238E27FC236}">
                  <a16:creationId xmlns:a16="http://schemas.microsoft.com/office/drawing/2014/main" id="{81FAF2B9-C9BA-4C42-9B88-98E77559BCE1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0" y="31102"/>
              <a:ext cx="12192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ColorBlock">
              <a:extLst>
                <a:ext uri="{FF2B5EF4-FFF2-40B4-BE49-F238E27FC236}">
                  <a16:creationId xmlns:a16="http://schemas.microsoft.com/office/drawing/2014/main" id="{11C8C400-6415-4BB6-BDD4-CDD51B7993CF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0" y="31102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TypeText">
              <a:extLst>
                <a:ext uri="{FF2B5EF4-FFF2-40B4-BE49-F238E27FC236}">
                  <a16:creationId xmlns:a16="http://schemas.microsoft.com/office/drawing/2014/main" id="{362869A1-403F-40EF-ADDC-0F88C5B5AFFC}"/>
                </a:ext>
              </a:extLst>
            </p:cNvPr>
            <p:cNvSpPr txBox="1"/>
            <p:nvPr>
              <p:custDataLst>
                <p:tags r:id="rId8"/>
              </p:custDataLst>
            </p:nvPr>
          </p:nvSpPr>
          <p:spPr>
            <a:xfrm>
              <a:off x="254000" y="31102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填空题</a:t>
              </a:r>
            </a:p>
          </p:txBody>
        </p:sp>
        <p:sp>
          <p:nvSpPr>
            <p:cNvPr id="11" name="TipText">
              <a:extLst>
                <a:ext uri="{FF2B5EF4-FFF2-40B4-BE49-F238E27FC236}">
                  <a16:creationId xmlns:a16="http://schemas.microsoft.com/office/drawing/2014/main" id="{279B714A-99DE-4E41-8CEB-767E6424DD40}"/>
                </a:ext>
              </a:extLst>
            </p:cNvPr>
            <p:cNvSpPr txBox="1"/>
            <p:nvPr>
              <p:custDataLst>
                <p:tags r:id="rId9"/>
              </p:custDataLst>
            </p:nvPr>
          </p:nvSpPr>
          <p:spPr>
            <a:xfrm>
              <a:off x="1525905" y="140322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 smtClean="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10</a:t>
              </a:r>
              <a:r>
                <a:rPr lang="zh-CN" altLang="en-US" sz="2000" smtClean="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  <a:endParaRPr lang="zh-CN" altLang="en-US" sz="2000">
                <a:solidFill>
                  <a:srgbClr val="80808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endParaRPr>
            </a:p>
          </p:txBody>
        </p: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D7F71D57-E027-432C-A43C-BE5C882F6235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8511870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030EC79-BFB3-433B-8A58-9910B9DC36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>
                <a:latin typeface="宋体" panose="02010600030101010101" pitchFamily="2" charset="-122"/>
                <a:cs typeface="Times New Roman" panose="02020603050405020304" pitchFamily="18" charset="0"/>
              </a:rPr>
              <a:t>MajorImageVersion</a:t>
            </a:r>
            <a:r>
              <a:rPr lang="en-US" altLang="zh-CN" dirty="0">
                <a:latin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dirty="0">
                <a:solidFill>
                  <a:srgbClr val="FF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WORD</a:t>
            </a:r>
            <a:r>
              <a:rPr lang="en-US" altLang="zh-CN" dirty="0">
                <a:latin typeface="宋体" panose="02010600030101010101" pitchFamily="2" charset="-122"/>
                <a:cs typeface="Times New Roman" panose="02020603050405020304" pitchFamily="18" charset="0"/>
              </a:rPr>
              <a:t>)</a:t>
            </a:r>
          </a:p>
          <a:p>
            <a:r>
              <a:rPr lang="en-US" altLang="zh-CN" dirty="0" err="1">
                <a:latin typeface="宋体" panose="02010600030101010101" pitchFamily="2" charset="-122"/>
                <a:cs typeface="Times New Roman" panose="02020603050405020304" pitchFamily="18" charset="0"/>
              </a:rPr>
              <a:t>MinorImageVersion</a:t>
            </a:r>
            <a:r>
              <a:rPr lang="en-US" altLang="zh-CN" dirty="0">
                <a:latin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dirty="0">
                <a:solidFill>
                  <a:srgbClr val="FF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WORD</a:t>
            </a:r>
            <a:r>
              <a:rPr lang="en-US" altLang="zh-CN" dirty="0">
                <a:latin typeface="宋体" panose="02010600030101010101" pitchFamily="2" charset="-122"/>
                <a:cs typeface="Times New Roman" panose="02020603050405020304" pitchFamily="18" charset="0"/>
              </a:rPr>
              <a:t>)</a:t>
            </a:r>
          </a:p>
          <a:p>
            <a:pPr lvl="1"/>
            <a:r>
              <a:rPr lang="zh-CN" altLang="en-US" dirty="0">
                <a:latin typeface="宋体" panose="02010600030101010101" pitchFamily="2" charset="-122"/>
                <a:cs typeface="Times New Roman" panose="02020603050405020304" pitchFamily="18" charset="0"/>
              </a:rPr>
              <a:t>程序的主版本号和次版本号</a:t>
            </a:r>
            <a:endParaRPr lang="en-US" altLang="zh-CN" dirty="0">
              <a:latin typeface="宋体" panose="02010600030101010101" pitchFamily="2" charset="-122"/>
              <a:cs typeface="Times New Roman" panose="02020603050405020304" pitchFamily="18" charset="0"/>
            </a:endParaRPr>
          </a:p>
          <a:p>
            <a:pPr lvl="1"/>
            <a:r>
              <a:rPr lang="zh-CN" altLang="en-US" dirty="0">
                <a:latin typeface="宋体" panose="02010600030101010101" pitchFamily="2" charset="-122"/>
                <a:cs typeface="Times New Roman" panose="02020603050405020304" pitchFamily="18" charset="0"/>
              </a:rPr>
              <a:t>由程序员自己定义</a:t>
            </a:r>
            <a:endParaRPr lang="en-US" altLang="zh-CN" dirty="0">
              <a:latin typeface="宋体" panose="02010600030101010101" pitchFamily="2" charset="-122"/>
              <a:cs typeface="Times New Roman" panose="02020603050405020304" pitchFamily="18" charset="0"/>
            </a:endParaRPr>
          </a:p>
          <a:p>
            <a:pPr lvl="1"/>
            <a:r>
              <a:rPr lang="en-US" altLang="zh-CN" dirty="0">
                <a:latin typeface="宋体" panose="02010600030101010101" pitchFamily="2" charset="-122"/>
                <a:cs typeface="Times New Roman" panose="02020603050405020304" pitchFamily="18" charset="0"/>
              </a:rPr>
              <a:t>0000 0000</a:t>
            </a:r>
            <a:endParaRPr lang="zh-CN" altLang="en-US" dirty="0">
              <a:latin typeface="宋体" panose="02010600030101010101" pitchFamily="2" charset="-122"/>
            </a:endParaRP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A035E115-0D29-4B4E-9DF3-C550BB2F65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28688"/>
            <a:ext cx="10515600" cy="762000"/>
          </a:xfrm>
        </p:spPr>
        <p:txBody>
          <a:bodyPr/>
          <a:lstStyle/>
          <a:p>
            <a:r>
              <a:rPr lang="en-US" altLang="zh-CN" dirty="0"/>
              <a:t>IMAGE_OPTIONAL_HEADER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9517840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BDA5B51-D639-4EEC-A6F2-D9659217A7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>
                <a:latin typeface="宋体" panose="02010600030101010101" pitchFamily="2" charset="-122"/>
                <a:cs typeface="Times New Roman" panose="02020603050405020304" pitchFamily="18" charset="0"/>
              </a:rPr>
              <a:t>MajorSubsystemVersion</a:t>
            </a:r>
            <a:r>
              <a:rPr lang="en-US" altLang="zh-CN" dirty="0">
                <a:latin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dirty="0">
                <a:solidFill>
                  <a:srgbClr val="FF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WORD</a:t>
            </a:r>
            <a:r>
              <a:rPr lang="en-US" altLang="zh-CN" dirty="0">
                <a:latin typeface="宋体" panose="02010600030101010101" pitchFamily="2" charset="-122"/>
                <a:cs typeface="Times New Roman" panose="02020603050405020304" pitchFamily="18" charset="0"/>
              </a:rPr>
              <a:t>)</a:t>
            </a:r>
          </a:p>
          <a:p>
            <a:r>
              <a:rPr lang="en-US" altLang="zh-CN" dirty="0" err="1">
                <a:latin typeface="宋体" panose="02010600030101010101" pitchFamily="2" charset="-122"/>
                <a:cs typeface="Times New Roman" panose="02020603050405020304" pitchFamily="18" charset="0"/>
              </a:rPr>
              <a:t>MinorSubsystemVersion</a:t>
            </a:r>
            <a:r>
              <a:rPr lang="en-US" altLang="zh-CN" dirty="0">
                <a:latin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dirty="0">
                <a:solidFill>
                  <a:srgbClr val="FF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WORD</a:t>
            </a:r>
            <a:r>
              <a:rPr lang="en-US" altLang="zh-CN" dirty="0">
                <a:latin typeface="宋体" panose="02010600030101010101" pitchFamily="2" charset="-122"/>
                <a:cs typeface="Times New Roman" panose="02020603050405020304" pitchFamily="18" charset="0"/>
              </a:rPr>
              <a:t>)</a:t>
            </a:r>
          </a:p>
          <a:p>
            <a:pPr lvl="1"/>
            <a:r>
              <a:rPr lang="en-US" altLang="zh-CN" dirty="0">
                <a:latin typeface="宋体" panose="02010600030101010101" pitchFamily="2" charset="-122"/>
                <a:cs typeface="Times New Roman" panose="02020603050405020304" pitchFamily="18" charset="0"/>
              </a:rPr>
              <a:t>PE</a:t>
            </a:r>
            <a:r>
              <a:rPr lang="zh-CN" altLang="en-US" dirty="0">
                <a:latin typeface="宋体" panose="02010600030101010101" pitchFamily="2" charset="-122"/>
                <a:cs typeface="Times New Roman" panose="02020603050405020304" pitchFamily="18" charset="0"/>
              </a:rPr>
              <a:t>文件所要求的子系统的版本号</a:t>
            </a:r>
            <a:endParaRPr lang="en-US" altLang="zh-CN" dirty="0">
              <a:latin typeface="宋体" panose="02010600030101010101" pitchFamily="2" charset="-122"/>
              <a:cs typeface="Times New Roman" panose="02020603050405020304" pitchFamily="18" charset="0"/>
            </a:endParaRPr>
          </a:p>
          <a:p>
            <a:pPr lvl="1"/>
            <a:r>
              <a:rPr lang="en-US" altLang="zh-CN" dirty="0">
                <a:latin typeface="宋体" panose="02010600030101010101" pitchFamily="2" charset="-122"/>
                <a:cs typeface="Times New Roman" panose="02020603050405020304" pitchFamily="18" charset="0"/>
              </a:rPr>
              <a:t>0004 0000</a:t>
            </a:r>
          </a:p>
          <a:p>
            <a:r>
              <a:rPr lang="en-US" altLang="zh-CN" dirty="0">
                <a:latin typeface="宋体" panose="02010600030101010101" pitchFamily="2" charset="-122"/>
                <a:cs typeface="Times New Roman" panose="02020603050405020304" pitchFamily="18" charset="0"/>
              </a:rPr>
              <a:t>Win32VersionValue(DWORD): </a:t>
            </a:r>
            <a:r>
              <a:rPr lang="zh-CN" altLang="en-US" dirty="0">
                <a:latin typeface="宋体" panose="02010600030101010101" pitchFamily="2" charset="-122"/>
                <a:cs typeface="Times New Roman" panose="02020603050405020304" pitchFamily="18" charset="0"/>
              </a:rPr>
              <a:t>通常被设置为</a:t>
            </a:r>
            <a:r>
              <a:rPr lang="en-US" altLang="zh-CN" dirty="0">
                <a:latin typeface="宋体" panose="02010600030101010101" pitchFamily="2" charset="-122"/>
                <a:cs typeface="Times New Roman" panose="02020603050405020304" pitchFamily="18" charset="0"/>
              </a:rPr>
              <a:t>0</a:t>
            </a: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6A71A1D5-463E-4304-AA82-D8BA5817E7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28688"/>
            <a:ext cx="10515600" cy="762000"/>
          </a:xfrm>
        </p:spPr>
        <p:txBody>
          <a:bodyPr/>
          <a:lstStyle/>
          <a:p>
            <a:r>
              <a:rPr lang="en-US" altLang="zh-CN" dirty="0"/>
              <a:t>IMAGE_OPTIONAL_HEADER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2894004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CB09715-A528-40F0-B38A-17BA809083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1027" y="1690689"/>
            <a:ext cx="10222030" cy="4955208"/>
          </a:xfrm>
        </p:spPr>
        <p:txBody>
          <a:bodyPr/>
          <a:lstStyle/>
          <a:p>
            <a:r>
              <a:rPr lang="en-US" altLang="zh-CN" dirty="0" err="1">
                <a:latin typeface="宋体" panose="02010600030101010101" pitchFamily="2" charset="-122"/>
                <a:cs typeface="Times New Roman" panose="02020603050405020304" pitchFamily="18" charset="0"/>
              </a:rPr>
              <a:t>SizeOfImage</a:t>
            </a:r>
            <a:r>
              <a:rPr lang="zh-CN" altLang="en-US" dirty="0">
                <a:latin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dirty="0">
                <a:solidFill>
                  <a:srgbClr val="FF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DWORD</a:t>
            </a:r>
            <a:r>
              <a:rPr lang="zh-CN" altLang="en-US" dirty="0">
                <a:latin typeface="宋体" panose="02010600030101010101" pitchFamily="2" charset="-122"/>
                <a:cs typeface="Times New Roman" panose="02020603050405020304" pitchFamily="18" charset="0"/>
              </a:rPr>
              <a:t>）</a:t>
            </a:r>
            <a:r>
              <a:rPr lang="en-US" altLang="zh-CN" dirty="0">
                <a:latin typeface="宋体" panose="02010600030101010101" pitchFamily="2" charset="-122"/>
                <a:cs typeface="Times New Roman" panose="02020603050405020304" pitchFamily="18" charset="0"/>
              </a:rPr>
              <a:t>: </a:t>
            </a:r>
            <a:r>
              <a:rPr lang="zh-CN" altLang="en-US" dirty="0">
                <a:latin typeface="宋体" panose="02010600030101010101" pitchFamily="2" charset="-122"/>
                <a:cs typeface="Times New Roman" panose="02020603050405020304" pitchFamily="18" charset="0"/>
              </a:rPr>
              <a:t>映像载入内存后的总大小，是指载入文件从</a:t>
            </a:r>
            <a:r>
              <a:rPr lang="en-US" altLang="zh-CN" dirty="0" err="1">
                <a:latin typeface="宋体" panose="02010600030101010101" pitchFamily="2" charset="-122"/>
                <a:cs typeface="Times New Roman" panose="02020603050405020304" pitchFamily="18" charset="0"/>
              </a:rPr>
              <a:t>ImageBase</a:t>
            </a:r>
            <a:r>
              <a:rPr lang="zh-CN" altLang="en-US" dirty="0">
                <a:latin typeface="宋体" panose="02010600030101010101" pitchFamily="2" charset="-122"/>
                <a:cs typeface="Times New Roman" panose="02020603050405020304" pitchFamily="18" charset="0"/>
              </a:rPr>
              <a:t>到最后一个块的大小</a:t>
            </a:r>
            <a:endParaRPr lang="en-US" altLang="zh-CN" dirty="0">
              <a:latin typeface="宋体" panose="02010600030101010101" pitchFamily="2" charset="-122"/>
              <a:cs typeface="Times New Roman" panose="02020603050405020304" pitchFamily="18" charset="0"/>
            </a:endParaRPr>
          </a:p>
          <a:p>
            <a:pPr lvl="1"/>
            <a:r>
              <a:rPr lang="en-US" altLang="zh-CN" dirty="0">
                <a:latin typeface="宋体" panose="02010600030101010101" pitchFamily="2" charset="-122"/>
                <a:cs typeface="Times New Roman" panose="02020603050405020304" pitchFamily="18" charset="0"/>
              </a:rPr>
              <a:t>00004000h</a:t>
            </a:r>
            <a:endParaRPr lang="zh-CN" altLang="en-US" dirty="0">
              <a:latin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dirty="0" err="1">
                <a:latin typeface="宋体" panose="02010600030101010101" pitchFamily="2" charset="-122"/>
                <a:cs typeface="Times New Roman" panose="02020603050405020304" pitchFamily="18" charset="0"/>
              </a:rPr>
              <a:t>SizeOfHeaders</a:t>
            </a:r>
            <a:r>
              <a:rPr lang="zh-CN" altLang="en-US" dirty="0">
                <a:latin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dirty="0">
                <a:solidFill>
                  <a:srgbClr val="FF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DWORD</a:t>
            </a:r>
            <a:r>
              <a:rPr lang="zh-CN" altLang="en-US" dirty="0">
                <a:latin typeface="宋体" panose="02010600030101010101" pitchFamily="2" charset="-122"/>
                <a:cs typeface="Times New Roman" panose="02020603050405020304" pitchFamily="18" charset="0"/>
              </a:rPr>
              <a:t>）</a:t>
            </a:r>
            <a:r>
              <a:rPr lang="en-US" altLang="zh-CN" dirty="0">
                <a:latin typeface="宋体" panose="02010600030101010101" pitchFamily="2" charset="-122"/>
                <a:cs typeface="Times New Roman" panose="02020603050405020304" pitchFamily="18" charset="0"/>
              </a:rPr>
              <a:t>: MS-DOS</a:t>
            </a:r>
            <a:r>
              <a:rPr lang="zh-CN" altLang="en-US" dirty="0">
                <a:latin typeface="宋体" panose="02010600030101010101" pitchFamily="2" charset="-122"/>
                <a:cs typeface="Times New Roman" panose="02020603050405020304" pitchFamily="18" charset="0"/>
              </a:rPr>
              <a:t>头部、</a:t>
            </a:r>
            <a:r>
              <a:rPr lang="en-US" altLang="zh-CN" dirty="0">
                <a:latin typeface="宋体" panose="02010600030101010101" pitchFamily="2" charset="-122"/>
                <a:cs typeface="Times New Roman" panose="02020603050405020304" pitchFamily="18" charset="0"/>
              </a:rPr>
              <a:t>PE</a:t>
            </a:r>
            <a:r>
              <a:rPr lang="zh-CN" altLang="en-US" dirty="0">
                <a:latin typeface="宋体" panose="02010600030101010101" pitchFamily="2" charset="-122"/>
                <a:cs typeface="Times New Roman" panose="02020603050405020304" pitchFamily="18" charset="0"/>
              </a:rPr>
              <a:t>文件头、区块表的总尺寸</a:t>
            </a:r>
            <a:endParaRPr lang="en-US" altLang="zh-CN" dirty="0">
              <a:latin typeface="宋体" panose="02010600030101010101" pitchFamily="2" charset="-122"/>
              <a:cs typeface="Times New Roman" panose="02020603050405020304" pitchFamily="18" charset="0"/>
            </a:endParaRPr>
          </a:p>
          <a:p>
            <a:pPr lvl="1"/>
            <a:r>
              <a:rPr lang="en-US" altLang="zh-CN" dirty="0">
                <a:latin typeface="宋体" panose="02010600030101010101" pitchFamily="2" charset="-122"/>
                <a:cs typeface="Times New Roman" panose="02020603050405020304" pitchFamily="18" charset="0"/>
              </a:rPr>
              <a:t>00000400h</a:t>
            </a:r>
            <a:endParaRPr lang="zh-CN" altLang="en-US" dirty="0">
              <a:latin typeface="宋体" panose="02010600030101010101" pitchFamily="2" charset="-122"/>
            </a:endParaRP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7B3ABCEC-B66E-4F4E-B609-81BA2F70E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28688"/>
            <a:ext cx="10515600" cy="762000"/>
          </a:xfrm>
        </p:spPr>
        <p:txBody>
          <a:bodyPr/>
          <a:lstStyle/>
          <a:p>
            <a:r>
              <a:rPr lang="en-US" altLang="zh-CN" dirty="0"/>
              <a:t>IMAGE_OPTIONAL_HEADER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4436992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9744BC4-A70B-4B8D-85C4-B9DEBDCFFF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25662" y="1835333"/>
            <a:ext cx="7940675" cy="4546216"/>
          </a:xfrm>
        </p:spPr>
        <p:txBody>
          <a:bodyPr/>
          <a:lstStyle/>
          <a:p>
            <a:r>
              <a:rPr lang="en-US" altLang="zh-CN" dirty="0" err="1">
                <a:latin typeface="宋体" panose="02010600030101010101" pitchFamily="2" charset="-122"/>
                <a:cs typeface="Times New Roman" panose="02020603050405020304" pitchFamily="18" charset="0"/>
              </a:rPr>
              <a:t>SizeOfStackReserve</a:t>
            </a:r>
            <a:r>
              <a:rPr lang="zh-CN" altLang="en-US" dirty="0">
                <a:latin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dirty="0">
                <a:solidFill>
                  <a:srgbClr val="FF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DWORD</a:t>
            </a:r>
            <a:r>
              <a:rPr lang="zh-CN" altLang="en-US" dirty="0">
                <a:latin typeface="宋体" panose="02010600030101010101" pitchFamily="2" charset="-122"/>
                <a:cs typeface="Times New Roman" panose="02020603050405020304" pitchFamily="18" charset="0"/>
              </a:rPr>
              <a:t>）</a:t>
            </a:r>
            <a:endParaRPr lang="en-US" altLang="zh-CN" dirty="0">
              <a:latin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dirty="0" err="1">
                <a:latin typeface="宋体" panose="02010600030101010101" pitchFamily="2" charset="-122"/>
                <a:cs typeface="Times New Roman" panose="02020603050405020304" pitchFamily="18" charset="0"/>
              </a:rPr>
              <a:t>SizeOfStackCommit</a:t>
            </a:r>
            <a:r>
              <a:rPr lang="zh-CN" altLang="en-US" dirty="0">
                <a:latin typeface="宋体" panose="02010600030101010101" pitchFamily="2" charset="-122"/>
                <a:cs typeface="Times New Roman" panose="02020603050405020304" pitchFamily="18" charset="0"/>
              </a:rPr>
              <a:t> （</a:t>
            </a:r>
            <a:r>
              <a:rPr lang="en-US" altLang="zh-CN" dirty="0">
                <a:solidFill>
                  <a:srgbClr val="FF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DWORD</a:t>
            </a:r>
            <a:r>
              <a:rPr lang="zh-CN" altLang="en-US" dirty="0">
                <a:latin typeface="宋体" panose="02010600030101010101" pitchFamily="2" charset="-122"/>
                <a:cs typeface="Times New Roman" panose="02020603050405020304" pitchFamily="18" charset="0"/>
              </a:rPr>
              <a:t>）</a:t>
            </a:r>
            <a:endParaRPr lang="en-US" altLang="zh-CN" dirty="0">
              <a:latin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dirty="0" err="1">
                <a:latin typeface="宋体" panose="02010600030101010101" pitchFamily="2" charset="-122"/>
                <a:cs typeface="Times New Roman" panose="02020603050405020304" pitchFamily="18" charset="0"/>
              </a:rPr>
              <a:t>SizeOfHeapReserve</a:t>
            </a:r>
            <a:r>
              <a:rPr lang="zh-CN" altLang="en-US" dirty="0">
                <a:latin typeface="宋体" panose="02010600030101010101" pitchFamily="2" charset="-122"/>
                <a:cs typeface="Times New Roman" panose="02020603050405020304" pitchFamily="18" charset="0"/>
              </a:rPr>
              <a:t> （</a:t>
            </a:r>
            <a:r>
              <a:rPr lang="en-US" altLang="zh-CN" dirty="0">
                <a:solidFill>
                  <a:srgbClr val="FF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DWORD</a:t>
            </a:r>
            <a:r>
              <a:rPr lang="zh-CN" altLang="en-US" dirty="0">
                <a:latin typeface="宋体" panose="02010600030101010101" pitchFamily="2" charset="-122"/>
                <a:cs typeface="Times New Roman" panose="02020603050405020304" pitchFamily="18" charset="0"/>
              </a:rPr>
              <a:t>）</a:t>
            </a:r>
            <a:endParaRPr lang="en-US" altLang="zh-CN" dirty="0">
              <a:latin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dirty="0" err="1">
                <a:latin typeface="宋体" panose="02010600030101010101" pitchFamily="2" charset="-122"/>
                <a:cs typeface="Times New Roman" panose="02020603050405020304" pitchFamily="18" charset="0"/>
              </a:rPr>
              <a:t>SizeOfHeapCommit</a:t>
            </a:r>
            <a:r>
              <a:rPr lang="zh-CN" altLang="en-US" dirty="0">
                <a:latin typeface="宋体" panose="02010600030101010101" pitchFamily="2" charset="-122"/>
                <a:cs typeface="Times New Roman" panose="02020603050405020304" pitchFamily="18" charset="0"/>
              </a:rPr>
              <a:t> （</a:t>
            </a:r>
            <a:r>
              <a:rPr lang="en-US" altLang="zh-CN" dirty="0">
                <a:solidFill>
                  <a:srgbClr val="FF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DWORD</a:t>
            </a:r>
            <a:r>
              <a:rPr lang="zh-CN" altLang="en-US" dirty="0">
                <a:latin typeface="宋体" panose="02010600030101010101" pitchFamily="2" charset="-122"/>
                <a:cs typeface="Times New Roman" panose="02020603050405020304" pitchFamily="18" charset="0"/>
              </a:rPr>
              <a:t>）</a:t>
            </a:r>
            <a:endParaRPr lang="en-US" altLang="zh-CN" dirty="0">
              <a:latin typeface="宋体" panose="02010600030101010101" pitchFamily="2" charset="-122"/>
              <a:cs typeface="Times New Roman" panose="02020603050405020304" pitchFamily="18" charset="0"/>
            </a:endParaRPr>
          </a:p>
          <a:p>
            <a:pPr lvl="1"/>
            <a:r>
              <a:rPr lang="zh-CN" altLang="en-US" dirty="0">
                <a:latin typeface="宋体" panose="02010600030101010101" pitchFamily="2" charset="-122"/>
                <a:cs typeface="Times New Roman" panose="02020603050405020304" pitchFamily="18" charset="0"/>
              </a:rPr>
              <a:t>栈、堆的设置信息</a:t>
            </a:r>
            <a:endParaRPr lang="en-US" altLang="zh-CN" dirty="0">
              <a:latin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dirty="0" err="1">
                <a:latin typeface="宋体" panose="02010600030101010101" pitchFamily="2" charset="-122"/>
                <a:cs typeface="Times New Roman" panose="02020603050405020304" pitchFamily="18" charset="0"/>
              </a:rPr>
              <a:t>LoaderFlags</a:t>
            </a:r>
            <a:r>
              <a:rPr lang="zh-CN" altLang="en-US" dirty="0">
                <a:latin typeface="宋体" panose="02010600030101010101" pitchFamily="2" charset="-122"/>
                <a:cs typeface="Times New Roman" panose="02020603050405020304" pitchFamily="18" charset="0"/>
              </a:rPr>
              <a:t> （</a:t>
            </a:r>
            <a:r>
              <a:rPr lang="en-US" altLang="zh-CN" dirty="0">
                <a:solidFill>
                  <a:srgbClr val="FF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DWORD</a:t>
            </a:r>
            <a:r>
              <a:rPr lang="zh-CN" altLang="en-US" dirty="0">
                <a:latin typeface="宋体" panose="02010600030101010101" pitchFamily="2" charset="-122"/>
                <a:cs typeface="Times New Roman" panose="02020603050405020304" pitchFamily="18" charset="0"/>
              </a:rPr>
              <a:t>） </a:t>
            </a:r>
            <a:r>
              <a:rPr lang="en-US" altLang="zh-CN" dirty="0">
                <a:latin typeface="宋体" panose="02010600030101010101" pitchFamily="2" charset="-122"/>
                <a:cs typeface="Times New Roman" panose="02020603050405020304" pitchFamily="18" charset="0"/>
              </a:rPr>
              <a:t>:</a:t>
            </a:r>
            <a:r>
              <a:rPr lang="zh-CN" altLang="en-US" dirty="0">
                <a:latin typeface="宋体" panose="02010600030101010101" pitchFamily="2" charset="-122"/>
                <a:cs typeface="Times New Roman" panose="02020603050405020304" pitchFamily="18" charset="0"/>
              </a:rPr>
              <a:t>与调试有关</a:t>
            </a: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34B65909-5D72-4249-9C9C-EDCD4F83D6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28688"/>
            <a:ext cx="10515600" cy="762000"/>
          </a:xfrm>
        </p:spPr>
        <p:txBody>
          <a:bodyPr/>
          <a:lstStyle/>
          <a:p>
            <a:r>
              <a:rPr lang="en-US" altLang="zh-CN" dirty="0"/>
              <a:t>IMAGE_OPTIONAL_HEADER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4693686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35F0FA-4E08-49AE-84A4-03ACED8AB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IMAGE_DATA_DIRECTORY </a:t>
            </a:r>
            <a:r>
              <a:rPr lang="zh-CN" altLang="en-US" dirty="0"/>
              <a:t>数据目录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B8202A5-1146-4E40-A50B-A664D53A24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0331" y="1568303"/>
            <a:ext cx="10515599" cy="1860698"/>
          </a:xfrm>
        </p:spPr>
        <p:txBody>
          <a:bodyPr>
            <a:normAutofit/>
          </a:bodyPr>
          <a:lstStyle/>
          <a:p>
            <a:r>
              <a:rPr lang="en-US" altLang="zh-CN" dirty="0" err="1">
                <a:cs typeface="Times New Roman" panose="02020603050405020304" pitchFamily="18" charset="0"/>
              </a:rPr>
              <a:t>NumberOfRvaAndSizes</a:t>
            </a:r>
            <a:r>
              <a:rPr lang="zh-CN" altLang="en-US" dirty="0">
                <a:cs typeface="Times New Roman" panose="02020603050405020304" pitchFamily="18" charset="0"/>
              </a:rPr>
              <a:t>（</a:t>
            </a:r>
            <a:r>
              <a:rPr lang="en-US" altLang="zh-CN" dirty="0">
                <a:solidFill>
                  <a:srgbClr val="FF0000"/>
                </a:solidFill>
                <a:cs typeface="Times New Roman" panose="02020603050405020304" pitchFamily="18" charset="0"/>
              </a:rPr>
              <a:t>DWORD</a:t>
            </a:r>
            <a:r>
              <a:rPr lang="zh-CN" altLang="en-US" dirty="0">
                <a:cs typeface="Times New Roman" panose="02020603050405020304" pitchFamily="18" charset="0"/>
              </a:rPr>
              <a:t>）：数据目录的项数</a:t>
            </a:r>
            <a:endParaRPr lang="en-US" altLang="zh-CN" dirty="0">
              <a:cs typeface="Times New Roman" panose="02020603050405020304" pitchFamily="18" charset="0"/>
            </a:endParaRPr>
          </a:p>
          <a:p>
            <a:r>
              <a:rPr lang="en-US" altLang="zh-CN" dirty="0" err="1">
                <a:cs typeface="Times New Roman" panose="02020603050405020304" pitchFamily="18" charset="0"/>
              </a:rPr>
              <a:t>DataDirectory</a:t>
            </a:r>
            <a:r>
              <a:rPr lang="en-US" altLang="zh-CN" dirty="0">
                <a:cs typeface="Times New Roman" panose="02020603050405020304" pitchFamily="18" charset="0"/>
              </a:rPr>
              <a:t>[16]:</a:t>
            </a:r>
            <a:r>
              <a:rPr lang="zh-CN" altLang="en-US" dirty="0">
                <a:cs typeface="Times New Roman" panose="02020603050405020304" pitchFamily="18" charset="0"/>
              </a:rPr>
              <a:t>数据目录表</a:t>
            </a:r>
            <a:endParaRPr lang="en-US" altLang="zh-CN" dirty="0">
              <a:cs typeface="Times New Roman" panose="02020603050405020304" pitchFamily="18" charset="0"/>
            </a:endParaRPr>
          </a:p>
          <a:p>
            <a:endParaRPr lang="zh-CN" altLang="en-US" dirty="0"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C67F9AB-A601-4D06-8ACE-3CC0B7B686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7860" y="3069295"/>
            <a:ext cx="8016279" cy="351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92565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63FB7ED8-2C81-499B-9ADC-1A06B0034A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3803" y="394808"/>
            <a:ext cx="9684393" cy="6150371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1564481" y="6000750"/>
            <a:ext cx="2100263" cy="2714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91623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5C2469-84BA-446D-916F-1085385F3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IMAGE_DATA_DIRECTORY </a:t>
            </a:r>
            <a:r>
              <a:rPr lang="zh-CN" altLang="en-US" dirty="0"/>
              <a:t>数据目录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594D254-5829-4903-9C10-D0AA5062F1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43250"/>
            <a:ext cx="7784141" cy="3754905"/>
          </a:xfrm>
          <a:prstGeom prst="rect">
            <a:avLst/>
          </a:prstGeom>
        </p:spPr>
      </p:pic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772BCC8-4BD3-427E-B098-D35933E51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83892" y="1943250"/>
            <a:ext cx="4308108" cy="3754905"/>
          </a:xfrm>
        </p:spPr>
        <p:txBody>
          <a:bodyPr/>
          <a:lstStyle/>
          <a:p>
            <a:r>
              <a:rPr lang="en-US" altLang="zh-CN" dirty="0" err="1"/>
              <a:t>VirtualAddress</a:t>
            </a:r>
            <a:r>
              <a:rPr lang="en-US" altLang="zh-CN" dirty="0"/>
              <a:t> </a:t>
            </a:r>
          </a:p>
          <a:p>
            <a:pPr lvl="1"/>
            <a:r>
              <a:rPr lang="zh-CN" altLang="en-US" dirty="0"/>
              <a:t>该目录的</a:t>
            </a:r>
            <a:r>
              <a:rPr lang="zh-CN" altLang="en-US" dirty="0">
                <a:solidFill>
                  <a:srgbClr val="FF0000"/>
                </a:solidFill>
              </a:rPr>
              <a:t>相对虚拟地址</a:t>
            </a:r>
            <a:endParaRPr lang="en-US" altLang="zh-CN" dirty="0">
              <a:solidFill>
                <a:srgbClr val="FF0000"/>
              </a:solidFill>
            </a:endParaRPr>
          </a:p>
          <a:p>
            <a:pPr lvl="1"/>
            <a:r>
              <a:rPr lang="en-US" altLang="zh-CN" dirty="0">
                <a:solidFill>
                  <a:srgbClr val="FF0000"/>
                </a:solidFill>
              </a:rPr>
              <a:t>RVA</a:t>
            </a:r>
          </a:p>
          <a:p>
            <a:r>
              <a:rPr lang="en-US" altLang="zh-CN" dirty="0"/>
              <a:t>Size</a:t>
            </a:r>
          </a:p>
          <a:p>
            <a:pPr lvl="1"/>
            <a:r>
              <a:rPr lang="zh-CN" altLang="en-US" dirty="0"/>
              <a:t>该目录的大小</a:t>
            </a:r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E05A135-B040-41C6-9AFF-401F47D765DE}"/>
              </a:ext>
            </a:extLst>
          </p:cNvPr>
          <p:cNvSpPr/>
          <p:nvPr/>
        </p:nvSpPr>
        <p:spPr>
          <a:xfrm>
            <a:off x="353226" y="6320673"/>
            <a:ext cx="98851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https://docs.microsoft.com/en-us/windows/win32/api/winnt/ns-winnt-image_data_directory</a:t>
            </a:r>
          </a:p>
        </p:txBody>
      </p:sp>
    </p:spTree>
    <p:extLst>
      <p:ext uri="{BB962C8B-B14F-4D97-AF65-F5344CB8AC3E}">
        <p14:creationId xmlns:p14="http://schemas.microsoft.com/office/powerpoint/2010/main" val="170933239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61E551-09C8-4D21-BA03-8B4B1CE16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数据目录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AD1E78B-5094-44D7-8A4D-FBBC7DA79C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定位</a:t>
            </a:r>
            <a:r>
              <a:rPr lang="en-US" altLang="zh-CN" dirty="0"/>
              <a:t>PE</a:t>
            </a:r>
            <a:r>
              <a:rPr lang="zh-CN" altLang="en-US" dirty="0"/>
              <a:t>文件的导入表、导出表、资源的时候，需要用到</a:t>
            </a:r>
            <a:r>
              <a:rPr lang="zh-CN" altLang="en-US" dirty="0">
                <a:solidFill>
                  <a:srgbClr val="FF0000"/>
                </a:solidFill>
              </a:rPr>
              <a:t>数据目录</a:t>
            </a:r>
          </a:p>
        </p:txBody>
      </p:sp>
    </p:spTree>
    <p:extLst>
      <p:ext uri="{BB962C8B-B14F-4D97-AF65-F5344CB8AC3E}">
        <p14:creationId xmlns:p14="http://schemas.microsoft.com/office/powerpoint/2010/main" val="417546350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74F9BB17-E861-47B0-97B3-8491F9745D1B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694046" y="635001"/>
            <a:ext cx="8059554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以下哪个字段存储了</a:t>
            </a:r>
            <a:r>
              <a:rPr lang="en-US" altLang="zh-CN" sz="2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PE</a:t>
            </a:r>
            <a:r>
              <a:rPr lang="zh-CN" altLang="en-US" sz="2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文件头在文件中的偏移地址？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88FFDA3-4BC0-4A5F-803D-3AD568BB66DC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3352800" y="278606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 err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e_magic</a:t>
            </a:r>
            <a:endParaRPr lang="zh-CN" altLang="en-US" sz="26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8631C69-378F-4501-A6C4-579EAC905901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3352800" y="364331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 err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e_ip</a:t>
            </a:r>
            <a:endParaRPr lang="zh-CN" altLang="en-US" sz="26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242362D-9830-42FA-8F01-AC78223EE0B5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3352800" y="450056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 err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e_cs</a:t>
            </a:r>
            <a:endParaRPr lang="zh-CN" altLang="en-US" sz="26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10D546D-EED5-41C5-A2F9-335A72E2B0A1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3352800" y="535781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 err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e_lfanew</a:t>
            </a:r>
            <a:endParaRPr lang="zh-CN" altLang="en-US" sz="26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B617F1D8-6D62-4A0B-927E-154E81231146}"/>
              </a:ext>
            </a:extLst>
          </p:cNvPr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2638425" y="285035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A</a:t>
            </a:r>
            <a:endParaRPr lang="zh-CN" altLang="en-US" sz="1600">
              <a:solidFill>
                <a:srgbClr val="FFFFFF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7F07D1F8-0D8C-4954-BCB1-FFBAA05B8951}"/>
              </a:ext>
            </a:extLst>
          </p:cNvPr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2638425" y="370760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B</a:t>
            </a:r>
            <a:endParaRPr lang="zh-CN" altLang="en-US" sz="1600">
              <a:solidFill>
                <a:srgbClr val="FFFFFF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7C3CC680-B652-49A1-B731-7F77760E5D5E}"/>
              </a:ext>
            </a:extLst>
          </p:cNvPr>
          <p:cNvSpPr>
            <a:spLocks noChangeAspect="1"/>
          </p:cNvSpPr>
          <p:nvPr>
            <p:custDataLst>
              <p:tags r:id="rId9"/>
            </p:custDataLst>
          </p:nvPr>
        </p:nvSpPr>
        <p:spPr>
          <a:xfrm>
            <a:off x="2638425" y="456485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C</a:t>
            </a:r>
            <a:endParaRPr lang="zh-CN" altLang="en-US" sz="1600">
              <a:solidFill>
                <a:srgbClr val="FFFFFF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44BA11E9-D35E-4577-BAAE-2EA19B39B6A5}"/>
              </a:ext>
            </a:extLst>
          </p:cNvPr>
          <p:cNvSpPr>
            <a:spLocks noChangeAspect="1"/>
          </p:cNvSpPr>
          <p:nvPr>
            <p:custDataLst>
              <p:tags r:id="rId10"/>
            </p:custDataLst>
          </p:nvPr>
        </p:nvSpPr>
        <p:spPr>
          <a:xfrm>
            <a:off x="2638425" y="5422106"/>
            <a:ext cx="514350" cy="514350"/>
          </a:xfrm>
          <a:prstGeom prst="ellipse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D</a:t>
            </a:r>
            <a:endParaRPr lang="zh-CN" altLang="en-US" sz="1600">
              <a:solidFill>
                <a:srgbClr val="FFFFFF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20FB0819-9918-495A-A1AD-B9BA9574AF8B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76962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提交</a:t>
            </a: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5BB5419F-901C-4431-BF19-73CB182FCFB0}"/>
              </a:ext>
            </a:extLst>
          </p:cNvPr>
          <p:cNvGrpSpPr/>
          <p:nvPr>
            <p:custDataLst>
              <p:tags r:id="rId12"/>
            </p:custDataLst>
          </p:nvPr>
        </p:nvGrpSpPr>
        <p:grpSpPr>
          <a:xfrm>
            <a:off x="0" y="0"/>
            <a:ext cx="9144000" cy="635000"/>
            <a:chOff x="-1524000" y="0"/>
            <a:chExt cx="9144000" cy="635000"/>
          </a:xfrm>
        </p:grpSpPr>
        <p:sp>
          <p:nvSpPr>
            <p:cNvPr id="16" name="TitleBackground">
              <a:extLst>
                <a:ext uri="{FF2B5EF4-FFF2-40B4-BE49-F238E27FC236}">
                  <a16:creationId xmlns:a16="http://schemas.microsoft.com/office/drawing/2014/main" id="{6B6F3D9C-828D-4321-8AFA-06474C2BC134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-1524000" y="0"/>
              <a:ext cx="9144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7" name="ColorBlock">
              <a:extLst>
                <a:ext uri="{FF2B5EF4-FFF2-40B4-BE49-F238E27FC236}">
                  <a16:creationId xmlns:a16="http://schemas.microsoft.com/office/drawing/2014/main" id="{C8834907-C6BE-4BF2-9C54-3261226A6037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-152400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8" name="TypeText">
              <a:extLst>
                <a:ext uri="{FF2B5EF4-FFF2-40B4-BE49-F238E27FC236}">
                  <a16:creationId xmlns:a16="http://schemas.microsoft.com/office/drawing/2014/main" id="{4D32F5D9-D499-4199-86E8-0C45C9F3A79E}"/>
                </a:ext>
              </a:extLst>
            </p:cNvPr>
            <p:cNvSpPr txBox="1"/>
            <p:nvPr>
              <p:custDataLst>
                <p:tags r:id="rId16"/>
              </p:custDataLst>
            </p:nvPr>
          </p:nvSpPr>
          <p:spPr>
            <a:xfrm>
              <a:off x="-1270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Microsoft Yahei" panose="020B0503020204020204" pitchFamily="34" charset="-122"/>
                </a:rPr>
                <a:t>单选题</a:t>
              </a:r>
            </a:p>
          </p:txBody>
        </p:sp>
        <p:sp>
          <p:nvSpPr>
            <p:cNvPr id="19" name="TipText">
              <a:extLst>
                <a:ext uri="{FF2B5EF4-FFF2-40B4-BE49-F238E27FC236}">
                  <a16:creationId xmlns:a16="http://schemas.microsoft.com/office/drawing/2014/main" id="{0F524608-7225-48C3-A4A0-196A9B427C45}"/>
                </a:ext>
              </a:extLst>
            </p:cNvPr>
            <p:cNvSpPr txBox="1"/>
            <p:nvPr>
              <p:custDataLst>
                <p:tags r:id="rId17"/>
              </p:custDataLst>
            </p:nvPr>
          </p:nvSpPr>
          <p:spPr>
            <a:xfrm>
              <a:off x="-13970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  <a:sym typeface="Microsoft Yahei" panose="020B0503020204020204" pitchFamily="34" charset="-122"/>
                </a:rPr>
                <a:t>10</a:t>
              </a:r>
              <a:r>
                <a:rPr lang="zh-CN" altLang="en-US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843C6FF5-BD6D-4BAB-B634-C46E841308D6}"/>
              </a:ext>
            </a:extLst>
          </p:cNvPr>
          <p:cNvPicPr>
            <a:picLocks/>
          </p:cNvPicPr>
          <p:nvPr>
            <p:custDataLst>
              <p:tags r:id="rId13"/>
            </p:custDataLst>
          </p:nvPr>
        </p:nvPicPr>
        <p:blipFill>
          <a:blip r:embed="rId19"/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5701932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5F21DE30-1A7A-49AF-BC59-7D229F024969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2438400" y="635001"/>
            <a:ext cx="73152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PE</a:t>
            </a:r>
            <a:r>
              <a:rPr lang="zh-CN" altLang="en-US" sz="2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文件头包括哪几部分？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149C286-DDC9-4D4F-9916-DAEC68B2D2AA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3352800" y="278606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Signature</a:t>
            </a:r>
            <a:endParaRPr lang="zh-CN" altLang="en-US" sz="26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8162C88-E29C-403A-B6B8-74D42C0040DC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3352800" y="364331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 err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FileHeader</a:t>
            </a:r>
            <a:endParaRPr lang="zh-CN" altLang="en-US" sz="26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EAEA61A-1839-4AFB-88E1-60EFF7E889EE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3352800" y="450056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 err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OptionalHeader</a:t>
            </a:r>
            <a:endParaRPr lang="zh-CN" altLang="en-US" sz="26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749D4E6-0A3D-4892-8C94-C2EC49E112B9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3352800" y="535781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DOS Header</a:t>
            </a:r>
            <a:endParaRPr lang="zh-CN" altLang="en-US" sz="26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1AA27D0-E1DD-4913-975D-18DEDBEEB4AD}"/>
              </a:ext>
            </a:extLst>
          </p:cNvPr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2638425" y="2850356"/>
            <a:ext cx="514350" cy="514350"/>
          </a:xfrm>
          <a:prstGeom prst="rect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A</a:t>
            </a:r>
            <a:endParaRPr lang="zh-CN" altLang="en-US" sz="1600">
              <a:solidFill>
                <a:srgbClr val="FFFFFF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8C2B1DB2-037D-4F11-AD79-0C8401E8D82A}"/>
              </a:ext>
            </a:extLst>
          </p:cNvPr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2638425" y="3707606"/>
            <a:ext cx="514350" cy="514350"/>
          </a:xfrm>
          <a:prstGeom prst="rect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B</a:t>
            </a:r>
            <a:endParaRPr lang="zh-CN" altLang="en-US" sz="1600">
              <a:solidFill>
                <a:srgbClr val="FFFFFF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01EE45A-8A04-424E-83EA-4DCBDA1922B8}"/>
              </a:ext>
            </a:extLst>
          </p:cNvPr>
          <p:cNvSpPr>
            <a:spLocks noChangeAspect="1"/>
          </p:cNvSpPr>
          <p:nvPr>
            <p:custDataLst>
              <p:tags r:id="rId9"/>
            </p:custDataLst>
          </p:nvPr>
        </p:nvSpPr>
        <p:spPr>
          <a:xfrm>
            <a:off x="2638425" y="4564856"/>
            <a:ext cx="514350" cy="514350"/>
          </a:xfrm>
          <a:prstGeom prst="rect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C</a:t>
            </a:r>
            <a:endParaRPr lang="zh-CN" altLang="en-US" sz="1600">
              <a:solidFill>
                <a:srgbClr val="FFFFFF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D991AA13-318E-48E8-9478-F015AE62E399}"/>
              </a:ext>
            </a:extLst>
          </p:cNvPr>
          <p:cNvSpPr>
            <a:spLocks noChangeAspect="1"/>
          </p:cNvSpPr>
          <p:nvPr>
            <p:custDataLst>
              <p:tags r:id="rId10"/>
            </p:custDataLst>
          </p:nvPr>
        </p:nvSpPr>
        <p:spPr>
          <a:xfrm>
            <a:off x="2638425" y="5422106"/>
            <a:ext cx="514350" cy="514350"/>
          </a:xfrm>
          <a:prstGeom prst="rect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D</a:t>
            </a:r>
            <a:endParaRPr lang="zh-CN" altLang="en-US" sz="1600">
              <a:solidFill>
                <a:srgbClr val="FFFFFF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A4222F5E-3024-459E-9E38-E0F633074A3D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76962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提交</a:t>
            </a: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08FBCB6A-C19E-4B22-BC46-ABC87A138727}"/>
              </a:ext>
            </a:extLst>
          </p:cNvPr>
          <p:cNvGrpSpPr/>
          <p:nvPr>
            <p:custDataLst>
              <p:tags r:id="rId12"/>
            </p:custDataLst>
          </p:nvPr>
        </p:nvGrpSpPr>
        <p:grpSpPr>
          <a:xfrm>
            <a:off x="0" y="0"/>
            <a:ext cx="9144000" cy="635000"/>
            <a:chOff x="-1524000" y="0"/>
            <a:chExt cx="9144000" cy="635000"/>
          </a:xfrm>
        </p:grpSpPr>
        <p:sp>
          <p:nvSpPr>
            <p:cNvPr id="14" name="TitleBackground">
              <a:extLst>
                <a:ext uri="{FF2B5EF4-FFF2-40B4-BE49-F238E27FC236}">
                  <a16:creationId xmlns:a16="http://schemas.microsoft.com/office/drawing/2014/main" id="{8520B3EB-AEFC-4B6C-9826-330C6BFAA82A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-1524000" y="0"/>
              <a:ext cx="9144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5" name="ColorBlock">
              <a:extLst>
                <a:ext uri="{FF2B5EF4-FFF2-40B4-BE49-F238E27FC236}">
                  <a16:creationId xmlns:a16="http://schemas.microsoft.com/office/drawing/2014/main" id="{5CC164CD-6E2A-4E60-9D0A-FAB8C0761687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-152400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6" name="TypeText">
              <a:extLst>
                <a:ext uri="{FF2B5EF4-FFF2-40B4-BE49-F238E27FC236}">
                  <a16:creationId xmlns:a16="http://schemas.microsoft.com/office/drawing/2014/main" id="{1E35C683-251F-4A91-A052-273CB84881E8}"/>
                </a:ext>
              </a:extLst>
            </p:cNvPr>
            <p:cNvSpPr txBox="1"/>
            <p:nvPr>
              <p:custDataLst>
                <p:tags r:id="rId16"/>
              </p:custDataLst>
            </p:nvPr>
          </p:nvSpPr>
          <p:spPr>
            <a:xfrm>
              <a:off x="-1270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Microsoft Yahei" panose="020B0503020204020204" pitchFamily="34" charset="-122"/>
                </a:rPr>
                <a:t>多选题</a:t>
              </a:r>
            </a:p>
          </p:txBody>
        </p:sp>
        <p:sp>
          <p:nvSpPr>
            <p:cNvPr id="17" name="TipText">
              <a:extLst>
                <a:ext uri="{FF2B5EF4-FFF2-40B4-BE49-F238E27FC236}">
                  <a16:creationId xmlns:a16="http://schemas.microsoft.com/office/drawing/2014/main" id="{2241216D-8ACC-42A0-A828-86C761874463}"/>
                </a:ext>
              </a:extLst>
            </p:cNvPr>
            <p:cNvSpPr txBox="1"/>
            <p:nvPr>
              <p:custDataLst>
                <p:tags r:id="rId17"/>
              </p:custDataLst>
            </p:nvPr>
          </p:nvSpPr>
          <p:spPr>
            <a:xfrm>
              <a:off x="-13970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  <a:sym typeface="Microsoft Yahei" panose="020B0503020204020204" pitchFamily="34" charset="-122"/>
                </a:rPr>
                <a:t>10</a:t>
              </a:r>
              <a:r>
                <a:rPr lang="zh-CN" altLang="en-US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12DEA4AC-B2F5-49C1-9AD7-3BD01E7D2466}"/>
              </a:ext>
            </a:extLst>
          </p:cNvPr>
          <p:cNvPicPr>
            <a:picLocks/>
          </p:cNvPicPr>
          <p:nvPr>
            <p:custDataLst>
              <p:tags r:id="rId13"/>
            </p:custDataLst>
          </p:nvPr>
        </p:nvPicPr>
        <p:blipFill>
          <a:blip r:embed="rId19"/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444743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2D553D-823F-4D59-8A7A-E651AB919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可执行文件格式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CD8E85-1039-44C5-A3E2-9FE72DD4C3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806723" cy="2040721"/>
          </a:xfrm>
        </p:spPr>
        <p:txBody>
          <a:bodyPr>
            <a:normAutofit lnSpcReduction="10000"/>
          </a:bodyPr>
          <a:lstStyle/>
          <a:p>
            <a:r>
              <a:rPr lang="en-US" altLang="zh-CN" dirty="0"/>
              <a:t>Windows</a:t>
            </a:r>
            <a:r>
              <a:rPr lang="zh-CN" altLang="en-US" dirty="0"/>
              <a:t>系统可执行文件使用</a:t>
            </a:r>
            <a:r>
              <a:rPr lang="en-US" altLang="zh-CN" dirty="0">
                <a:solidFill>
                  <a:srgbClr val="FF0000"/>
                </a:solidFill>
              </a:rPr>
              <a:t>PE</a:t>
            </a:r>
            <a:r>
              <a:rPr lang="zh-CN" altLang="en-US" dirty="0"/>
              <a:t>文件格式（</a:t>
            </a:r>
            <a:r>
              <a:rPr lang="en-US" altLang="zh-CN" dirty="0"/>
              <a:t>Portable Executable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en-US" altLang="zh-CN" dirty="0"/>
              <a:t>Linux</a:t>
            </a:r>
            <a:r>
              <a:rPr lang="zh-CN" altLang="en-US" dirty="0"/>
              <a:t>系统可执行文件使用</a:t>
            </a:r>
            <a:r>
              <a:rPr lang="en-US" altLang="zh-CN" dirty="0">
                <a:solidFill>
                  <a:srgbClr val="FF0000"/>
                </a:solidFill>
              </a:rPr>
              <a:t>ELF</a:t>
            </a:r>
            <a:r>
              <a:rPr lang="zh-CN" altLang="en-US" dirty="0"/>
              <a:t>文件格式（</a:t>
            </a:r>
            <a:r>
              <a:rPr lang="en-US" altLang="zh-CN" dirty="0"/>
              <a:t>Executable and Linkable Format</a:t>
            </a:r>
            <a:r>
              <a:rPr lang="zh-CN" altLang="en-US" dirty="0"/>
              <a:t>）</a:t>
            </a:r>
          </a:p>
        </p:txBody>
      </p:sp>
      <p:pic>
        <p:nvPicPr>
          <p:cNvPr id="1026" name="Picture 2" descr="PE Format">
            <a:extLst>
              <a:ext uri="{FF2B5EF4-FFF2-40B4-BE49-F238E27FC236}">
                <a16:creationId xmlns:a16="http://schemas.microsoft.com/office/drawing/2014/main" id="{600AACB0-23F2-49F8-97C1-4CD6B25818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974" y="4001283"/>
            <a:ext cx="5717888" cy="2629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undefined">
            <a:extLst>
              <a:ext uri="{FF2B5EF4-FFF2-40B4-BE49-F238E27FC236}">
                <a16:creationId xmlns:a16="http://schemas.microsoft.com/office/drawing/2014/main" id="{04EC7224-DA35-43AB-8701-2D9FC82FC6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3849" y="3637454"/>
            <a:ext cx="4233809" cy="2993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088733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D5D317B5-C34B-4C9C-90E9-A8F645F9C648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910614" y="744220"/>
            <a:ext cx="8370771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以下哪些数据项可以计算出程序入口点的虚拟地址</a:t>
            </a:r>
            <a:r>
              <a:rPr lang="en-US" altLang="zh-CN" sz="2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VA</a:t>
            </a:r>
            <a:r>
              <a:rPr lang="zh-CN" altLang="en-US" sz="2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？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FBB73D1-33DF-45A0-B645-CB558D02AC60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3352800" y="278606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 err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ImageBase</a:t>
            </a:r>
            <a:endParaRPr lang="zh-CN" altLang="en-US" sz="26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440862A-22BB-47CF-8283-385B2E572842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3352800" y="364331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 err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BaseOfCode</a:t>
            </a:r>
            <a:endParaRPr lang="zh-CN" altLang="en-US" sz="26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885F2B8-27E0-4340-A23D-5070B75983A4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3352800" y="450056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 err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AddressOfEntryPoint</a:t>
            </a:r>
            <a:endParaRPr lang="zh-CN" altLang="en-US" sz="26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C2ED3E4-99F5-4BD8-900C-498E386B4868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3352800" y="535781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 err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SizeOfCode</a:t>
            </a:r>
            <a:endParaRPr lang="zh-CN" altLang="en-US" sz="26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8195F93-4625-41B5-9DFA-B113ED41C092}"/>
              </a:ext>
            </a:extLst>
          </p:cNvPr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2638425" y="2850356"/>
            <a:ext cx="514350" cy="514350"/>
          </a:xfrm>
          <a:prstGeom prst="rect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A</a:t>
            </a:r>
            <a:endParaRPr lang="zh-CN" altLang="en-US" sz="1600">
              <a:solidFill>
                <a:srgbClr val="FFFFFF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EC4DCCEA-EE4E-4411-980F-309FF80827F4}"/>
              </a:ext>
            </a:extLst>
          </p:cNvPr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2638425" y="3707606"/>
            <a:ext cx="514350" cy="514350"/>
          </a:xfrm>
          <a:prstGeom prst="rect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B</a:t>
            </a:r>
            <a:endParaRPr lang="zh-CN" altLang="en-US" sz="1600">
              <a:solidFill>
                <a:srgbClr val="FFFFFF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817C3413-5407-4F03-BE2F-816D3E0B0601}"/>
              </a:ext>
            </a:extLst>
          </p:cNvPr>
          <p:cNvSpPr>
            <a:spLocks noChangeAspect="1"/>
          </p:cNvSpPr>
          <p:nvPr>
            <p:custDataLst>
              <p:tags r:id="rId9"/>
            </p:custDataLst>
          </p:nvPr>
        </p:nvSpPr>
        <p:spPr>
          <a:xfrm>
            <a:off x="2638425" y="4564856"/>
            <a:ext cx="514350" cy="514350"/>
          </a:xfrm>
          <a:prstGeom prst="rect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C</a:t>
            </a:r>
            <a:endParaRPr lang="zh-CN" altLang="en-US" sz="1600">
              <a:solidFill>
                <a:srgbClr val="FFFFFF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3C279C3A-4CD3-4128-A75A-690BE7FDC226}"/>
              </a:ext>
            </a:extLst>
          </p:cNvPr>
          <p:cNvSpPr>
            <a:spLocks noChangeAspect="1"/>
          </p:cNvSpPr>
          <p:nvPr>
            <p:custDataLst>
              <p:tags r:id="rId10"/>
            </p:custDataLst>
          </p:nvPr>
        </p:nvSpPr>
        <p:spPr>
          <a:xfrm>
            <a:off x="2638425" y="5422106"/>
            <a:ext cx="514350" cy="514350"/>
          </a:xfrm>
          <a:prstGeom prst="rect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D</a:t>
            </a:r>
            <a:endParaRPr lang="zh-CN" altLang="en-US" sz="1600">
              <a:solidFill>
                <a:srgbClr val="FFFFFF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9EE1D192-97B1-4978-9644-E8780129BDC1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76962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提交</a:t>
            </a: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48834F79-A511-41BF-9BAC-F53DAFE49631}"/>
              </a:ext>
            </a:extLst>
          </p:cNvPr>
          <p:cNvGrpSpPr/>
          <p:nvPr>
            <p:custDataLst>
              <p:tags r:id="rId12"/>
            </p:custDataLst>
          </p:nvPr>
        </p:nvGrpSpPr>
        <p:grpSpPr>
          <a:xfrm>
            <a:off x="0" y="0"/>
            <a:ext cx="9144000" cy="635000"/>
            <a:chOff x="-1524000" y="0"/>
            <a:chExt cx="9144000" cy="635000"/>
          </a:xfrm>
        </p:grpSpPr>
        <p:sp>
          <p:nvSpPr>
            <p:cNvPr id="16" name="TitleBackground">
              <a:extLst>
                <a:ext uri="{FF2B5EF4-FFF2-40B4-BE49-F238E27FC236}">
                  <a16:creationId xmlns:a16="http://schemas.microsoft.com/office/drawing/2014/main" id="{C5686113-F0EC-42B8-AC67-FBDCCD447ED0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-1524000" y="0"/>
              <a:ext cx="9144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7" name="ColorBlock">
              <a:extLst>
                <a:ext uri="{FF2B5EF4-FFF2-40B4-BE49-F238E27FC236}">
                  <a16:creationId xmlns:a16="http://schemas.microsoft.com/office/drawing/2014/main" id="{F22E0E2C-101F-4834-89DC-FF4C7E367E84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-152400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8" name="TypeText">
              <a:extLst>
                <a:ext uri="{FF2B5EF4-FFF2-40B4-BE49-F238E27FC236}">
                  <a16:creationId xmlns:a16="http://schemas.microsoft.com/office/drawing/2014/main" id="{B99CAED6-3B34-413F-9632-3D7B403C828C}"/>
                </a:ext>
              </a:extLst>
            </p:cNvPr>
            <p:cNvSpPr txBox="1"/>
            <p:nvPr>
              <p:custDataLst>
                <p:tags r:id="rId16"/>
              </p:custDataLst>
            </p:nvPr>
          </p:nvSpPr>
          <p:spPr>
            <a:xfrm>
              <a:off x="-1270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Microsoft Yahei" panose="020B0503020204020204" pitchFamily="34" charset="-122"/>
                </a:rPr>
                <a:t>多选题</a:t>
              </a:r>
            </a:p>
          </p:txBody>
        </p:sp>
        <p:sp>
          <p:nvSpPr>
            <p:cNvPr id="19" name="TipText">
              <a:extLst>
                <a:ext uri="{FF2B5EF4-FFF2-40B4-BE49-F238E27FC236}">
                  <a16:creationId xmlns:a16="http://schemas.microsoft.com/office/drawing/2014/main" id="{F7CAA153-D3C1-4F1D-8075-0D9D027D69D6}"/>
                </a:ext>
              </a:extLst>
            </p:cNvPr>
            <p:cNvSpPr txBox="1"/>
            <p:nvPr>
              <p:custDataLst>
                <p:tags r:id="rId17"/>
              </p:custDataLst>
            </p:nvPr>
          </p:nvSpPr>
          <p:spPr>
            <a:xfrm>
              <a:off x="-13970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  <a:sym typeface="Microsoft Yahei" panose="020B0503020204020204" pitchFamily="34" charset="-122"/>
                </a:rPr>
                <a:t>10</a:t>
              </a:r>
              <a:r>
                <a:rPr lang="zh-CN" altLang="en-US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B23E4544-BCE5-441C-AFA9-A080F5CC89FF}"/>
              </a:ext>
            </a:extLst>
          </p:cNvPr>
          <p:cNvPicPr>
            <a:picLocks/>
          </p:cNvPicPr>
          <p:nvPr>
            <p:custDataLst>
              <p:tags r:id="rId13"/>
            </p:custDataLst>
          </p:nvPr>
        </p:nvPicPr>
        <p:blipFill>
          <a:blip r:embed="rId19"/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0854682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3969D0-D159-47F9-957C-49963E18CC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本章知识点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CB8B89F-D60A-42C3-84D9-4CFC30452A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zh-CN" altLang="en-US" dirty="0">
                <a:latin typeface="宋体" panose="02010600030101010101" pitchFamily="2" charset="-122"/>
              </a:rPr>
              <a:t>可执行文件</a:t>
            </a:r>
            <a:endParaRPr lang="en-US" altLang="zh-CN" dirty="0">
              <a:latin typeface="宋体" panose="02010600030101010101" pitchFamily="2" charset="-122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zh-CN" dirty="0">
                <a:latin typeface="宋体" panose="02010600030101010101" pitchFamily="2" charset="-122"/>
              </a:rPr>
              <a:t>PE</a:t>
            </a:r>
            <a:r>
              <a:rPr lang="zh-CN" altLang="en-US" dirty="0">
                <a:latin typeface="宋体" panose="02010600030101010101" pitchFamily="2" charset="-122"/>
              </a:rPr>
              <a:t>文件基本概念</a:t>
            </a:r>
            <a:endParaRPr lang="en-US" altLang="zh-CN" dirty="0">
              <a:latin typeface="宋体" panose="02010600030101010101" pitchFamily="2" charset="-122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zh-CN" dirty="0">
                <a:latin typeface="宋体" panose="02010600030101010101" pitchFamily="2" charset="-122"/>
              </a:rPr>
              <a:t>DOS</a:t>
            </a:r>
            <a:r>
              <a:rPr lang="zh-CN" altLang="en-US" dirty="0">
                <a:latin typeface="宋体" panose="02010600030101010101" pitchFamily="2" charset="-122"/>
              </a:rPr>
              <a:t>文件头</a:t>
            </a:r>
            <a:endParaRPr lang="en-US" altLang="zh-CN" dirty="0">
              <a:latin typeface="宋体" panose="02010600030101010101" pitchFamily="2" charset="-122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zh-CN" dirty="0">
                <a:latin typeface="宋体" panose="02010600030101010101" pitchFamily="2" charset="-122"/>
              </a:rPr>
              <a:t>PE</a:t>
            </a:r>
            <a:r>
              <a:rPr lang="zh-CN" altLang="en-US" dirty="0">
                <a:latin typeface="宋体" panose="02010600030101010101" pitchFamily="2" charset="-122"/>
              </a:rPr>
              <a:t>文件头</a:t>
            </a:r>
            <a:endParaRPr lang="en-US" altLang="zh-CN" dirty="0">
              <a:latin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75869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8A8CA837-0269-4195-96FC-DF05B7144773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219200" y="635000"/>
            <a:ext cx="97536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Windows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上有哪些可执行的文件？后缀是什么。</a:t>
            </a: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B916219B-C5E6-426C-A449-1484AC530D49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89154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作答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E6629036-B1A9-46B9-96CB-5EFDD7D05487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0" y="0"/>
            <a:ext cx="12192000" cy="635000"/>
            <a:chOff x="0" y="0"/>
            <a:chExt cx="12192000" cy="635000"/>
          </a:xfrm>
        </p:grpSpPr>
        <p:sp>
          <p:nvSpPr>
            <p:cNvPr id="8" name="TitleBackground">
              <a:extLst>
                <a:ext uri="{FF2B5EF4-FFF2-40B4-BE49-F238E27FC236}">
                  <a16:creationId xmlns:a16="http://schemas.microsoft.com/office/drawing/2014/main" id="{855D1957-CB35-4E5A-A3F9-D53A6CFF1CF4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0" y="0"/>
              <a:ext cx="12192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ColorBlock">
              <a:extLst>
                <a:ext uri="{FF2B5EF4-FFF2-40B4-BE49-F238E27FC236}">
                  <a16:creationId xmlns:a16="http://schemas.microsoft.com/office/drawing/2014/main" id="{894D2CCE-F1E5-4FA6-8609-9DD972AD2C3A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TypeText">
              <a:extLst>
                <a:ext uri="{FF2B5EF4-FFF2-40B4-BE49-F238E27FC236}">
                  <a16:creationId xmlns:a16="http://schemas.microsoft.com/office/drawing/2014/main" id="{7AB5FCC9-C509-4F77-BA0D-718B370943F7}"/>
                </a:ext>
              </a:extLst>
            </p:cNvPr>
            <p:cNvSpPr txBox="1"/>
            <p:nvPr>
              <p:custDataLst>
                <p:tags r:id="rId8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主观题</a:t>
              </a:r>
            </a:p>
          </p:txBody>
        </p:sp>
        <p:sp>
          <p:nvSpPr>
            <p:cNvPr id="11" name="TipText">
              <a:extLst>
                <a:ext uri="{FF2B5EF4-FFF2-40B4-BE49-F238E27FC236}">
                  <a16:creationId xmlns:a16="http://schemas.microsoft.com/office/drawing/2014/main" id="{FE119104-7440-4B90-9D14-21E5863BAAF6}"/>
                </a:ext>
              </a:extLst>
            </p:cNvPr>
            <p:cNvSpPr txBox="1"/>
            <p:nvPr>
              <p:custDataLst>
                <p:tags r:id="rId9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10</a:t>
              </a:r>
              <a:r>
                <a:rPr lang="zh-CN" altLang="en-US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940304C3-945F-4AB5-B62A-AB9C25BED8F5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3817112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ShortAnswer"/>
  <p:tag name="PROBLEMSCORE" val="10.0"/>
  <p:tag name="PROBLEMHASREMARK" val="True"/>
  <p:tag name="PROBLEMREMARK" val="可执行程序除了CPU指令序列，还需要包括操作系统相关的内容。因为程序中包含了操作系统相关内容，导致Windows上的程序不能运行在Linux上，Linux系统上的程序不能运行在Windows系统上。"/>
  <p:tag name="PROBLEMVOICEALLOWED" val="Fals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ShortAnswer"/>
  <p:tag name="PROBLEMSCORE" val="10.0"/>
  <p:tag name="PROBLEMHASREMARK" val="True"/>
  <p:tag name="PROBLEMREMARK" val="一个进程中的虚拟地址空间通常有多个PE文件结构，包括dll文件、操作系统内核文件等"/>
  <p:tag name="PROBLEMVOICEALLOWED" val="False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ShortAnswer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RemarkBoard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p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Remark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ShortAnswer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ShortAnswer"/>
  <p:tag name="PROBLEMSCORE" val="10.0"/>
  <p:tag name="PROBLEMHASREMARK" val="True"/>
  <p:tag name="PROBLEMVOICEALLOWED" val="False"/>
  <p:tag name="PROBLEMREMARK" val="避免地址冲突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ShortAnswer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RemarkBoard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p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Remark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ShortAnswer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MultipleChoice"/>
  <p:tag name="PROBLEMSCORE" val="10.0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Correct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ShortAnswer"/>
  <p:tag name="PROBLEMSCORE" val="10.0"/>
  <p:tag name="PROBLEMHASREMARK" val="True"/>
  <p:tag name="PROBLEMREMARK" val="00401000h"/>
  <p:tag name="PROBLEMVOICEALLOWED" val="False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ShortAnswer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DUCTVERSIONTIP" val="PRODUCTVERSIONTIP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RemarkBoard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p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Remark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ShortAnswer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ShortAnswer"/>
  <p:tag name="PROBLEMSCORE" val="10.0"/>
  <p:tag name="PROBLEMVOICEALLOWED" val="False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ShortAnswer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ShortAnswer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MultipleChoice"/>
  <p:tag name="PROBLEMSCORE" val="10.0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MultipleChoice"/>
  <p:tag name="PROBLEMSCORE" val="10.0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Correct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FillBlank"/>
  <p:tag name="PROBLEMBLANKKEYWORD" val="填空"/>
  <p:tag name="PROBLEMSCORE" val="1.0"/>
  <p:tag name="PROBLEMBLANK" val="[{&quot;num&quot;:1,&quot;caseSensitive&quot;:false,&quot;fuzzyMatch&quot;:false,&quot;Score&quot;:1.0,&quot;answers&quot;:[&quot;4D 5A&quot;,&quot;MZ&quot;,&quot;4d 5a&quot;,&quot;5a4dh&quot;]}]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FillBlank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FillBlank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ShortAnswer"/>
  <p:tag name="PROBLEMSCORE" val="10.0"/>
  <p:tag name="PROBLEMHASREMARK" val="True"/>
  <p:tag name="PROBLEMVOICEALLOWED" val="False"/>
  <p:tag name="PROBLEMREMARK" val="e_lfanew的值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ShortAnswer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RemarkBoard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p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Remark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ShortAnswer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ShortAnswer"/>
  <p:tag name="PROBLEMSCORE" val="10.0"/>
  <p:tag name="PROBLEMVOICEALLOWED" val="Fals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ShortAnswer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DUCTVERSIONTIP" val="PRODUCTVERSIONTIP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ShortAnswer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MultipleChoice"/>
  <p:tag name="PROBLEMSCORE" val="10.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Correct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Correct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MultipleChoiceMA"/>
  <p:tag name="PROBLEMSCORE_HALF" val="0.0"/>
  <p:tag name="PROBLEMSCORE" val="10.0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MA"/>
  <p:tag name="RAINBULLET" val="Correct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MA"/>
  <p:tag name="RAINBULLET" val="Correct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MA"/>
  <p:tag name="RAINBULLET" val="Correct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MA"/>
  <p:tag name="RAINBULLET" val="Wrong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MA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MA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MultipleChoiceMA"/>
  <p:tag name="PROBLEMSCORE_HALF" val="0.0"/>
  <p:tag name="PROBLEMSCORE" val="10.0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MA"/>
  <p:tag name="RAINBULLET" val="Correct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MA"/>
  <p:tag name="RAINBULLET" val="Wrong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MA"/>
  <p:tag name="RAINBULLET" val="Correct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MA"/>
  <p:tag name="RAINBULLET" val="Wrong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MA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MA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ShortAnswer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FillBlank"/>
  <p:tag name="PROBLEMBLANKKEYWORD" val="填空"/>
  <p:tag name="PROBLEMSCORE" val="10.0"/>
  <p:tag name="PROBLEMBLANK" val="[{&quot;num&quot;:1,&quot;caseSensitive&quot;:false,&quot;fuzzyMatch&quot;:false,&quot;Score&quot;:5.0,&quot;answers&quot;:[&quot;PE&quot;]},{&quot;num&quot;:2,&quot;caseSensitive&quot;:false,&quot;fuzzyMatch&quot;:false,&quot;Score&quot;:5.0,&quot;answers&quot;:[&quot;ELF&quot;]}]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FillBlank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FillBlank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ShortAnswer"/>
  <p:tag name="PROBLEMSCORE" val="10.0"/>
  <p:tag name="PROBLEMVOICEALLOWED" val="Fals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RemarkBoard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ShortAnswer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ShortAnswer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MultipleChoiceMA"/>
  <p:tag name="PROBLEMSCORE_HALF" val="0.0"/>
  <p:tag name="PROBLEMSCORE" val="10.0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p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MA"/>
  <p:tag name="RAINBULLET" val="Correct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MA"/>
  <p:tag name="RAINBULLET" val="Correct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MA"/>
  <p:tag name="RAINBULLET" val="Wrong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MA"/>
  <p:tag name="RAINBULLET" val="Wrong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MA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Remark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MA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MultipleChoice"/>
  <p:tag name="PROBLEMSCORE" val="10.0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Correct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MultipleChoice"/>
  <p:tag name="PROBLEMSCORE" val="10.0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ShortAnswer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Warning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heme/theme1.xml><?xml version="1.0" encoding="utf-8"?>
<a:theme xmlns:a="http://schemas.openxmlformats.org/drawingml/2006/main" name="2_400TGp_globalcity_light_ani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996</TotalTime>
  <Words>2170</Words>
  <Application>Microsoft Office PowerPoint</Application>
  <PresentationFormat>宽屏</PresentationFormat>
  <Paragraphs>348</Paragraphs>
  <Slides>81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81</vt:i4>
      </vt:variant>
    </vt:vector>
  </HeadingPairs>
  <TitlesOfParts>
    <vt:vector size="93" baseType="lpstr">
      <vt:lpstr>Microsoft Yahei</vt:lpstr>
      <vt:lpstr>DengXian</vt:lpstr>
      <vt:lpstr>DengXian</vt:lpstr>
      <vt:lpstr>华文黑体</vt:lpstr>
      <vt:lpstr>华文宋体</vt:lpstr>
      <vt:lpstr>思源黑体 CN Medium</vt:lpstr>
      <vt:lpstr>宋体</vt:lpstr>
      <vt:lpstr>Arial</vt:lpstr>
      <vt:lpstr>Calibri</vt:lpstr>
      <vt:lpstr>Courier New</vt:lpstr>
      <vt:lpstr>Times New Roman</vt:lpstr>
      <vt:lpstr>2_400TGp_globalcity_light_ani</vt:lpstr>
      <vt:lpstr>汇编语言与逆向技术 第8章 PE文件结构</vt:lpstr>
      <vt:lpstr>本章知识点</vt:lpstr>
      <vt:lpstr>可执行文件</vt:lpstr>
      <vt:lpstr>PowerPoint 演示文稿</vt:lpstr>
      <vt:lpstr>可执行文件</vt:lpstr>
      <vt:lpstr>PowerPoint 演示文稿</vt:lpstr>
      <vt:lpstr>PowerPoint 演示文稿</vt:lpstr>
      <vt:lpstr>可执行文件格式</vt:lpstr>
      <vt:lpstr>PowerPoint 演示文稿</vt:lpstr>
      <vt:lpstr>Windows系统可执行文件</vt:lpstr>
      <vt:lpstr>.com文件</vt:lpstr>
      <vt:lpstr>.exe、.dll、.sys可执行文件</vt:lpstr>
      <vt:lpstr>PE结构的二进制文件</vt:lpstr>
      <vt:lpstr>PowerPoint 演示文稿</vt:lpstr>
      <vt:lpstr>PowerPoint 演示文稿</vt:lpstr>
      <vt:lpstr>PowerPoint 演示文稿</vt:lpstr>
      <vt:lpstr>PE文件基本概念</vt:lpstr>
      <vt:lpstr>PowerPoint 演示文稿</vt:lpstr>
      <vt:lpstr>PE文件结构</vt:lpstr>
      <vt:lpstr>节</vt:lpstr>
      <vt:lpstr>PowerPoint 演示文稿</vt:lpstr>
      <vt:lpstr>虚拟内存地址空间</vt:lpstr>
      <vt:lpstr>虚拟地址</vt:lpstr>
      <vt:lpstr>PowerPoint 演示文稿</vt:lpstr>
      <vt:lpstr>模块</vt:lpstr>
      <vt:lpstr>模块</vt:lpstr>
      <vt:lpstr>模块</vt:lpstr>
      <vt:lpstr>模块句柄</vt:lpstr>
      <vt:lpstr>相对虚拟地址</vt:lpstr>
      <vt:lpstr>相对虚拟地址</vt:lpstr>
      <vt:lpstr>相对虚拟地址</vt:lpstr>
      <vt:lpstr>相对虚拟地址</vt:lpstr>
      <vt:lpstr>文件偏移地址</vt:lpstr>
      <vt:lpstr>PowerPoint 演示文稿</vt:lpstr>
      <vt:lpstr>PE文件</vt:lpstr>
      <vt:lpstr>PowerPoint 演示文稿</vt:lpstr>
      <vt:lpstr>PowerPoint 演示文稿</vt:lpstr>
      <vt:lpstr>PowerPoint 演示文稿</vt:lpstr>
      <vt:lpstr>PowerPoint 演示文稿</vt:lpstr>
      <vt:lpstr>DOS文件头</vt:lpstr>
      <vt:lpstr>PowerPoint 演示文稿</vt:lpstr>
      <vt:lpstr>DOS文件头</vt:lpstr>
      <vt:lpstr>IMAGE_ DOS _HEADER</vt:lpstr>
      <vt:lpstr>DOS文件头</vt:lpstr>
      <vt:lpstr>PowerPoint 演示文稿</vt:lpstr>
      <vt:lpstr>PowerPoint 演示文稿</vt:lpstr>
      <vt:lpstr>PowerPoint 演示文稿</vt:lpstr>
      <vt:lpstr>PE文件头</vt:lpstr>
      <vt:lpstr>PE文件头（NT头）</vt:lpstr>
      <vt:lpstr>PE文件头</vt:lpstr>
      <vt:lpstr>PE文件头</vt:lpstr>
      <vt:lpstr>Signature</vt:lpstr>
      <vt:lpstr>FileHeader</vt:lpstr>
      <vt:lpstr>FileHeader</vt:lpstr>
      <vt:lpstr>Machine</vt:lpstr>
      <vt:lpstr>NumberOfSections</vt:lpstr>
      <vt:lpstr>TimeDateStamp</vt:lpstr>
      <vt:lpstr>Characteristics</vt:lpstr>
      <vt:lpstr>PowerPoint 演示文稿</vt:lpstr>
      <vt:lpstr>PowerPoint 演示文稿</vt:lpstr>
      <vt:lpstr>IMAGE _OPTIONAL_HEADER</vt:lpstr>
      <vt:lpstr>IMAGE_OPTIONAL_HEADER</vt:lpstr>
      <vt:lpstr>PowerPoint 演示文稿</vt:lpstr>
      <vt:lpstr>IMAGE_OPTIONAL_HEADER</vt:lpstr>
      <vt:lpstr>IMAGE_OPTIONAL_HEADER</vt:lpstr>
      <vt:lpstr>IMAGE_OPTIONAL_HEADER</vt:lpstr>
      <vt:lpstr>IMAGE_OPTIONAL_HEADER</vt:lpstr>
      <vt:lpstr>PowerPoint 演示文稿</vt:lpstr>
      <vt:lpstr>IMAGE_OPTIONAL_HEADER</vt:lpstr>
      <vt:lpstr>IMAGE_OPTIONAL_HEADER</vt:lpstr>
      <vt:lpstr>IMAGE_OPTIONAL_HEADER</vt:lpstr>
      <vt:lpstr>IMAGE_OPTIONAL_HEADER</vt:lpstr>
      <vt:lpstr>IMAGE_OPTIONAL_HEADER</vt:lpstr>
      <vt:lpstr>IMAGE_DATA_DIRECTORY 数据目录</vt:lpstr>
      <vt:lpstr>PowerPoint 演示文稿</vt:lpstr>
      <vt:lpstr>IMAGE_DATA_DIRECTORY 数据目录</vt:lpstr>
      <vt:lpstr>数据目录</vt:lpstr>
      <vt:lpstr>PowerPoint 演示文稿</vt:lpstr>
      <vt:lpstr>PowerPoint 演示文稿</vt:lpstr>
      <vt:lpstr>PowerPoint 演示文稿</vt:lpstr>
      <vt:lpstr>本章知识点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汇编与逆向技术基础  第6章 PE文件结构</dc:title>
  <dc:creator>zwang</dc:creator>
  <cp:lastModifiedBy>guochenkai</cp:lastModifiedBy>
  <cp:revision>222</cp:revision>
  <dcterms:created xsi:type="dcterms:W3CDTF">2020-04-06T07:26:55Z</dcterms:created>
  <dcterms:modified xsi:type="dcterms:W3CDTF">2023-11-16T11:17:34Z</dcterms:modified>
</cp:coreProperties>
</file>